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58"/>
  </p:notesMasterIdLst>
  <p:sldIdLst>
    <p:sldId id="256" r:id="rId2"/>
    <p:sldId id="257" r:id="rId3"/>
    <p:sldId id="259" r:id="rId4"/>
    <p:sldId id="258" r:id="rId5"/>
    <p:sldId id="260" r:id="rId6"/>
    <p:sldId id="261" r:id="rId7"/>
    <p:sldId id="262" r:id="rId8"/>
    <p:sldId id="274" r:id="rId9"/>
    <p:sldId id="275" r:id="rId10"/>
    <p:sldId id="276" r:id="rId11"/>
    <p:sldId id="263" r:id="rId12"/>
    <p:sldId id="287" r:id="rId13"/>
    <p:sldId id="279" r:id="rId14"/>
    <p:sldId id="280" r:id="rId15"/>
    <p:sldId id="281" r:id="rId16"/>
    <p:sldId id="264" r:id="rId17"/>
    <p:sldId id="288" r:id="rId18"/>
    <p:sldId id="282" r:id="rId19"/>
    <p:sldId id="289" r:id="rId20"/>
    <p:sldId id="285" r:id="rId21"/>
    <p:sldId id="291" r:id="rId22"/>
    <p:sldId id="292" r:id="rId23"/>
    <p:sldId id="293" r:id="rId24"/>
    <p:sldId id="294" r:id="rId25"/>
    <p:sldId id="295" r:id="rId26"/>
    <p:sldId id="296" r:id="rId27"/>
    <p:sldId id="297" r:id="rId28"/>
    <p:sldId id="298" r:id="rId29"/>
    <p:sldId id="286" r:id="rId30"/>
    <p:sldId id="299" r:id="rId31"/>
    <p:sldId id="300" r:id="rId32"/>
    <p:sldId id="304" r:id="rId33"/>
    <p:sldId id="305" r:id="rId34"/>
    <p:sldId id="306" r:id="rId35"/>
    <p:sldId id="269" r:id="rId36"/>
    <p:sldId id="312" r:id="rId37"/>
    <p:sldId id="313" r:id="rId38"/>
    <p:sldId id="314" r:id="rId39"/>
    <p:sldId id="315" r:id="rId40"/>
    <p:sldId id="317" r:id="rId41"/>
    <p:sldId id="319" r:id="rId42"/>
    <p:sldId id="320" r:id="rId43"/>
    <p:sldId id="322" r:id="rId44"/>
    <p:sldId id="323" r:id="rId45"/>
    <p:sldId id="324" r:id="rId46"/>
    <p:sldId id="329" r:id="rId47"/>
    <p:sldId id="327" r:id="rId48"/>
    <p:sldId id="330" r:id="rId49"/>
    <p:sldId id="331" r:id="rId50"/>
    <p:sldId id="311" r:id="rId51"/>
    <p:sldId id="334" r:id="rId52"/>
    <p:sldId id="335" r:id="rId53"/>
    <p:sldId id="338" r:id="rId54"/>
    <p:sldId id="337" r:id="rId55"/>
    <p:sldId id="266" r:id="rId56"/>
    <p:sldId id="270" r:id="rId5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Tahoma"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Tahoma"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Tahoma"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Tahoma" charset="0"/>
        <a:ea typeface="ＭＳ Ｐゴシック" charset="0"/>
        <a:cs typeface="ＭＳ Ｐゴシック" charset="0"/>
      </a:defRPr>
    </a:lvl5pPr>
    <a:lvl6pPr marL="2286000" algn="l" defTabSz="457200" rtl="0" eaLnBrk="1" latinLnBrk="0" hangingPunct="1">
      <a:defRPr kern="1200">
        <a:solidFill>
          <a:schemeClr val="tx1"/>
        </a:solidFill>
        <a:latin typeface="Tahoma" charset="0"/>
        <a:ea typeface="ＭＳ Ｐゴシック" charset="0"/>
        <a:cs typeface="ＭＳ Ｐゴシック" charset="0"/>
      </a:defRPr>
    </a:lvl6pPr>
    <a:lvl7pPr marL="2743200" algn="l" defTabSz="457200" rtl="0" eaLnBrk="1" latinLnBrk="0" hangingPunct="1">
      <a:defRPr kern="1200">
        <a:solidFill>
          <a:schemeClr val="tx1"/>
        </a:solidFill>
        <a:latin typeface="Tahoma" charset="0"/>
        <a:ea typeface="ＭＳ Ｐゴシック" charset="0"/>
        <a:cs typeface="ＭＳ Ｐゴシック" charset="0"/>
      </a:defRPr>
    </a:lvl7pPr>
    <a:lvl8pPr marL="3200400" algn="l" defTabSz="457200" rtl="0" eaLnBrk="1" latinLnBrk="0" hangingPunct="1">
      <a:defRPr kern="1200">
        <a:solidFill>
          <a:schemeClr val="tx1"/>
        </a:solidFill>
        <a:latin typeface="Tahoma" charset="0"/>
        <a:ea typeface="ＭＳ Ｐゴシック" charset="0"/>
        <a:cs typeface="ＭＳ Ｐゴシック" charset="0"/>
      </a:defRPr>
    </a:lvl8pPr>
    <a:lvl9pPr marL="3657600" algn="l" defTabSz="457200" rtl="0" eaLnBrk="1" latinLnBrk="0" hangingPunct="1">
      <a:defRPr kern="1200">
        <a:solidFill>
          <a:schemeClr val="tx1"/>
        </a:solidFill>
        <a:latin typeface="Tahoma"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3280" y="-27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1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notesMaster" Target="notesMasters/notesMaster1.xml"/><Relationship Id="rId59" Type="http://schemas.openxmlformats.org/officeDocument/2006/relationships/printerSettings" Target="printerSettings/printerSettings1.bin"/><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esProps" Target="presProps.xml"/><Relationship Id="rId61" Type="http://schemas.openxmlformats.org/officeDocument/2006/relationships/viewProps" Target="viewProps.xml"/><Relationship Id="rId62"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665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65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65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665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cs typeface="+mn-cs"/>
              </a:defRPr>
            </a:lvl1pPr>
          </a:lstStyle>
          <a:p>
            <a:pPr>
              <a:defRPr/>
            </a:pPr>
            <a:fld id="{ACD5B1FC-BA9F-A842-B2D5-8955B209003B}" type="slidenum">
              <a:rPr lang="en-US"/>
              <a:pPr>
                <a:defRPr/>
              </a:pPr>
              <a:t>‹#›</a:t>
            </a:fld>
            <a:endParaRPr lang="en-US"/>
          </a:p>
        </p:txBody>
      </p:sp>
    </p:spTree>
    <p:extLst>
      <p:ext uri="{BB962C8B-B14F-4D97-AF65-F5344CB8AC3E}">
        <p14:creationId xmlns:p14="http://schemas.microsoft.com/office/powerpoint/2010/main" val="25869476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fld id="{68FB1797-BC2B-3D49-B105-7A2C326D51CE}" type="slidenum">
              <a:rPr lang="en-US" sz="1200">
                <a:latin typeface="Arial" charset="0"/>
              </a:rPr>
              <a:pPr/>
              <a:t>19</a:t>
            </a:fld>
            <a:endParaRPr lang="en-US" sz="12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pSp>
      <p:sp>
        <p:nvSpPr>
          <p:cNvPr id="29708"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2970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5C5AFBE1-76CC-2B4B-B8B6-EE35B6C50082}" type="slidenum">
              <a:rPr lang="en-US"/>
              <a:pPr>
                <a:defRPr/>
              </a:pPr>
              <a:t>‹#›</a:t>
            </a:fld>
            <a:endParaRPr lang="en-US"/>
          </a:p>
        </p:txBody>
      </p:sp>
    </p:spTree>
    <p:extLst>
      <p:ext uri="{BB962C8B-B14F-4D97-AF65-F5344CB8AC3E}">
        <p14:creationId xmlns:p14="http://schemas.microsoft.com/office/powerpoint/2010/main" val="3566406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B4422AE-BDD0-2946-B959-AA449A77E3F2}" type="slidenum">
              <a:rPr lang="en-US"/>
              <a:pPr>
                <a:defRPr/>
              </a:pPr>
              <a:t>‹#›</a:t>
            </a:fld>
            <a:endParaRPr lang="en-US"/>
          </a:p>
        </p:txBody>
      </p:sp>
    </p:spTree>
    <p:extLst>
      <p:ext uri="{BB962C8B-B14F-4D97-AF65-F5344CB8AC3E}">
        <p14:creationId xmlns:p14="http://schemas.microsoft.com/office/powerpoint/2010/main" val="1174123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C9EED2E-7557-9149-B178-F6054B36A409}" type="slidenum">
              <a:rPr lang="en-US"/>
              <a:pPr>
                <a:defRPr/>
              </a:pPr>
              <a:t>‹#›</a:t>
            </a:fld>
            <a:endParaRPr lang="en-US"/>
          </a:p>
        </p:txBody>
      </p:sp>
    </p:spTree>
    <p:extLst>
      <p:ext uri="{BB962C8B-B14F-4D97-AF65-F5344CB8AC3E}">
        <p14:creationId xmlns:p14="http://schemas.microsoft.com/office/powerpoint/2010/main" val="700810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150938" y="214313"/>
            <a:ext cx="7804150" cy="591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0DB55966-D450-D24E-85C2-783EB06A2522}" type="slidenum">
              <a:rPr lang="en-US"/>
              <a:pPr>
                <a:defRPr/>
              </a:pPr>
              <a:t>‹#›</a:t>
            </a:fld>
            <a:endParaRPr lang="en-US"/>
          </a:p>
        </p:txBody>
      </p:sp>
    </p:spTree>
    <p:extLst>
      <p:ext uri="{BB962C8B-B14F-4D97-AF65-F5344CB8AC3E}">
        <p14:creationId xmlns:p14="http://schemas.microsoft.com/office/powerpoint/2010/main" val="1298270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150938" y="214313"/>
            <a:ext cx="7793037" cy="1462087"/>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1182688" y="20177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145088" y="20177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1182688" y="41513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5145088" y="41513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7DFF883B-C7B4-EF49-90D0-2653DB97C6C0}" type="slidenum">
              <a:rPr lang="en-US"/>
              <a:pPr>
                <a:defRPr/>
              </a:pPr>
              <a:t>‹#›</a:t>
            </a:fld>
            <a:endParaRPr lang="en-US"/>
          </a:p>
        </p:txBody>
      </p:sp>
    </p:spTree>
    <p:extLst>
      <p:ext uri="{BB962C8B-B14F-4D97-AF65-F5344CB8AC3E}">
        <p14:creationId xmlns:p14="http://schemas.microsoft.com/office/powerpoint/2010/main" val="984635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2C87F2FD-3CDD-5149-9266-512B88A29560}" type="slidenum">
              <a:rPr lang="en-US"/>
              <a:pPr>
                <a:defRPr/>
              </a:pPr>
              <a:t>‹#›</a:t>
            </a:fld>
            <a:endParaRPr lang="en-US"/>
          </a:p>
        </p:txBody>
      </p:sp>
    </p:spTree>
    <p:extLst>
      <p:ext uri="{BB962C8B-B14F-4D97-AF65-F5344CB8AC3E}">
        <p14:creationId xmlns:p14="http://schemas.microsoft.com/office/powerpoint/2010/main" val="1396646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695B9043-1994-5940-A4E5-CF1B948DC4FF}" type="slidenum">
              <a:rPr lang="en-US"/>
              <a:pPr>
                <a:defRPr/>
              </a:pPr>
              <a:t>‹#›</a:t>
            </a:fld>
            <a:endParaRPr lang="en-US"/>
          </a:p>
        </p:txBody>
      </p:sp>
    </p:spTree>
    <p:extLst>
      <p:ext uri="{BB962C8B-B14F-4D97-AF65-F5344CB8AC3E}">
        <p14:creationId xmlns:p14="http://schemas.microsoft.com/office/powerpoint/2010/main" val="1809670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1593F136-25D4-0E4D-88E4-6FF418F16812}" type="slidenum">
              <a:rPr lang="en-US"/>
              <a:pPr>
                <a:defRPr/>
              </a:pPr>
              <a:t>‹#›</a:t>
            </a:fld>
            <a:endParaRPr lang="en-US"/>
          </a:p>
        </p:txBody>
      </p:sp>
    </p:spTree>
    <p:extLst>
      <p:ext uri="{BB962C8B-B14F-4D97-AF65-F5344CB8AC3E}">
        <p14:creationId xmlns:p14="http://schemas.microsoft.com/office/powerpoint/2010/main" val="1492622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D1BC0AD4-1C14-4A43-909E-3DB4FDA96580}" type="slidenum">
              <a:rPr lang="en-US"/>
              <a:pPr>
                <a:defRPr/>
              </a:pPr>
              <a:t>‹#›</a:t>
            </a:fld>
            <a:endParaRPr lang="en-US"/>
          </a:p>
        </p:txBody>
      </p:sp>
    </p:spTree>
    <p:extLst>
      <p:ext uri="{BB962C8B-B14F-4D97-AF65-F5344CB8AC3E}">
        <p14:creationId xmlns:p14="http://schemas.microsoft.com/office/powerpoint/2010/main" val="766951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58FE7A5B-35FF-4E4B-90C4-F0AB7FCEEA33}" type="slidenum">
              <a:rPr lang="en-US"/>
              <a:pPr>
                <a:defRPr/>
              </a:pPr>
              <a:t>‹#›</a:t>
            </a:fld>
            <a:endParaRPr lang="en-US"/>
          </a:p>
        </p:txBody>
      </p:sp>
    </p:spTree>
    <p:extLst>
      <p:ext uri="{BB962C8B-B14F-4D97-AF65-F5344CB8AC3E}">
        <p14:creationId xmlns:p14="http://schemas.microsoft.com/office/powerpoint/2010/main" val="75603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336B484A-BAA2-2743-90B7-CA28190CA8CA}" type="slidenum">
              <a:rPr lang="en-US"/>
              <a:pPr>
                <a:defRPr/>
              </a:pPr>
              <a:t>‹#›</a:t>
            </a:fld>
            <a:endParaRPr lang="en-US"/>
          </a:p>
        </p:txBody>
      </p:sp>
    </p:spTree>
    <p:extLst>
      <p:ext uri="{BB962C8B-B14F-4D97-AF65-F5344CB8AC3E}">
        <p14:creationId xmlns:p14="http://schemas.microsoft.com/office/powerpoint/2010/main" val="2061215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C8C023E9-2FCD-4941-893B-07C6A35BAD0F}" type="slidenum">
              <a:rPr lang="en-US"/>
              <a:pPr>
                <a:defRPr/>
              </a:pPr>
              <a:t>‹#›</a:t>
            </a:fld>
            <a:endParaRPr lang="en-US"/>
          </a:p>
        </p:txBody>
      </p:sp>
    </p:spTree>
    <p:extLst>
      <p:ext uri="{BB962C8B-B14F-4D97-AF65-F5344CB8AC3E}">
        <p14:creationId xmlns:p14="http://schemas.microsoft.com/office/powerpoint/2010/main" val="1335875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D620EF71-0888-2D44-995D-0100C1755CD1}" type="slidenum">
              <a:rPr lang="en-US"/>
              <a:pPr>
                <a:defRPr/>
              </a:pPr>
              <a:t>‹#›</a:t>
            </a:fld>
            <a:endParaRPr lang="en-US"/>
          </a:p>
        </p:txBody>
      </p:sp>
    </p:spTree>
    <p:extLst>
      <p:ext uri="{BB962C8B-B14F-4D97-AF65-F5344CB8AC3E}">
        <p14:creationId xmlns:p14="http://schemas.microsoft.com/office/powerpoint/2010/main" val="5607377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kumimoji="1" 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kumimoji="1" 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kumimoji="1" 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kumimoji="1" 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kumimoji="1" 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kumimoji="1" 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683"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Tahoma" pitchFamily="34" charset="0"/>
                <a:ea typeface="+mn-ea"/>
                <a:cs typeface="+mn-cs"/>
              </a:defRPr>
            </a:lvl1pPr>
          </a:lstStyle>
          <a:p>
            <a:pPr>
              <a:defRPr/>
            </a:pPr>
            <a:endParaRPr lang="en-US"/>
          </a:p>
        </p:txBody>
      </p:sp>
      <p:sp>
        <p:nvSpPr>
          <p:cNvPr id="28684"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Tahoma" pitchFamily="34" charset="0"/>
                <a:ea typeface="+mn-ea"/>
                <a:cs typeface="+mn-cs"/>
              </a:defRPr>
            </a:lvl1pPr>
          </a:lstStyle>
          <a:p>
            <a:pPr>
              <a:defRPr/>
            </a:pPr>
            <a:endParaRPr lang="en-US"/>
          </a:p>
        </p:txBody>
      </p:sp>
      <p:sp>
        <p:nvSpPr>
          <p:cNvPr id="28685"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cs typeface="+mn-cs"/>
              </a:defRPr>
            </a:lvl1pPr>
          </a:lstStyle>
          <a:p>
            <a:pPr>
              <a:defRPr/>
            </a:pPr>
            <a:fld id="{09C1645D-ACEB-544B-B5FA-B5F421C66A8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2"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 id="2147483841" r:id="rId13"/>
  </p:sldLayoutIdLst>
  <p:txStyles>
    <p:titleStyle>
      <a:lvl1pPr algn="l"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400">
          <a:solidFill>
            <a:schemeClr val="tx2"/>
          </a:solidFill>
          <a:latin typeface="Tahoma" pitchFamily="34" charset="0"/>
          <a:ea typeface="ＭＳ Ｐゴシック" charset="0"/>
          <a:cs typeface="ＭＳ Ｐゴシック" charset="0"/>
        </a:defRPr>
      </a:lvl2pPr>
      <a:lvl3pPr algn="l" rtl="0" eaLnBrk="0" fontAlgn="base" hangingPunct="0">
        <a:spcBef>
          <a:spcPct val="0"/>
        </a:spcBef>
        <a:spcAft>
          <a:spcPct val="0"/>
        </a:spcAft>
        <a:defRPr sz="4400">
          <a:solidFill>
            <a:schemeClr val="tx2"/>
          </a:solidFill>
          <a:latin typeface="Tahoma" pitchFamily="34" charset="0"/>
          <a:ea typeface="ＭＳ Ｐゴシック" charset="0"/>
          <a:cs typeface="ＭＳ Ｐゴシック" charset="0"/>
        </a:defRPr>
      </a:lvl3pPr>
      <a:lvl4pPr algn="l" rtl="0" eaLnBrk="0" fontAlgn="base" hangingPunct="0">
        <a:spcBef>
          <a:spcPct val="0"/>
        </a:spcBef>
        <a:spcAft>
          <a:spcPct val="0"/>
        </a:spcAft>
        <a:defRPr sz="4400">
          <a:solidFill>
            <a:schemeClr val="tx2"/>
          </a:solidFill>
          <a:latin typeface="Tahoma" pitchFamily="34" charset="0"/>
          <a:ea typeface="ＭＳ Ｐゴシック" charset="0"/>
          <a:cs typeface="ＭＳ Ｐゴシック" charset="0"/>
        </a:defRPr>
      </a:lvl4pPr>
      <a:lvl5pPr algn="l" rtl="0" eaLnBrk="0" fontAlgn="base" hangingPunct="0">
        <a:spcBef>
          <a:spcPct val="0"/>
        </a:spcBef>
        <a:spcAft>
          <a:spcPct val="0"/>
        </a:spcAft>
        <a:defRPr sz="4400">
          <a:solidFill>
            <a:schemeClr val="tx2"/>
          </a:solidFill>
          <a:latin typeface="Tahoma" pitchFamily="34" charset="0"/>
          <a:ea typeface="ＭＳ Ｐゴシック" charset="0"/>
          <a:cs typeface="ＭＳ Ｐゴシック"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charset="0"/>
        <a:buChar char="n"/>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chemeClr val="hlink"/>
        </a:buClr>
        <a:buSzPct val="55000"/>
        <a:buFont typeface="Wingdings" charset="0"/>
        <a:buChar char="n"/>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lr>
          <a:schemeClr val="folHlink"/>
        </a:buClr>
        <a:buSzPct val="50000"/>
        <a:buFont typeface="Wingdings" charset="0"/>
        <a:buChar char="n"/>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lr>
          <a:schemeClr val="accent2"/>
        </a:buClr>
        <a:buSzPct val="55000"/>
        <a:buFont typeface="Wingdings" charset="0"/>
        <a:buChar char="n"/>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lr>
          <a:schemeClr val="accent1"/>
        </a:buClr>
        <a:buSzPct val="50000"/>
        <a:buFont typeface="Wingdings" charset="0"/>
        <a:buChar char="n"/>
        <a:defRPr sz="2000">
          <a:solidFill>
            <a:schemeClr val="tx1"/>
          </a:solidFill>
          <a:latin typeface="+mn-lt"/>
          <a:ea typeface="ＭＳ Ｐゴシック" charset="0"/>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a:xfrm>
            <a:off x="0" y="1066800"/>
            <a:ext cx="8991600" cy="1600200"/>
          </a:xfrm>
        </p:spPr>
        <p:txBody>
          <a:bodyPr/>
          <a:lstStyle/>
          <a:p>
            <a:pPr algn="ctr" eaLnBrk="1" hangingPunct="1"/>
            <a:r>
              <a:rPr lang="en-US" sz="2800" b="1" dirty="0" smtClean="0">
                <a:latin typeface="Arial Rounded MT Bold" charset="0"/>
              </a:rPr>
              <a:t>   DIAGNOSIS AND MANAGEMENT ISSUES IN NF 1 &amp; NF 2  AND OTHER GENETIC BRAIN TUMORS</a:t>
            </a:r>
            <a:endParaRPr lang="en-US" sz="2800" b="1" dirty="0">
              <a:latin typeface="Arial Rounded MT Bold"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n-US" sz="2800">
                <a:latin typeface="Tahoma" charset="0"/>
              </a:rPr>
              <a:t>            GENETIC PATHOGENESIS</a:t>
            </a:r>
          </a:p>
        </p:txBody>
      </p:sp>
      <p:pic>
        <p:nvPicPr>
          <p:cNvPr id="25602" name="Picture 4"/>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743200" y="1981200"/>
            <a:ext cx="2474913" cy="4419600"/>
          </a:xfrm>
        </p:spPr>
      </p:pic>
      <p:sp>
        <p:nvSpPr>
          <p:cNvPr id="25603" name="TextBox 1"/>
          <p:cNvSpPr txBox="1">
            <a:spLocks noChangeArrowheads="1"/>
          </p:cNvSpPr>
          <p:nvPr/>
        </p:nvSpPr>
        <p:spPr bwMode="auto">
          <a:xfrm>
            <a:off x="2057400" y="6400800"/>
            <a:ext cx="3355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r>
              <a:rPr lang="en-US" sz="1200"/>
              <a:t>www.absoluteastronomy.com/topics/5-HTTLPR</a:t>
            </a:r>
          </a:p>
        </p:txBody>
      </p:sp>
      <p:pic>
        <p:nvPicPr>
          <p:cNvPr id="25604" name="Content Placeholder 3" descr="chrom-22.gif"/>
          <p:cNvPicPr>
            <a:picLocks noGrp="1" noChangeAspect="1"/>
          </p:cNvPicPr>
          <p:nvPr>
            <p:ph sz="half" idx="2"/>
          </p:nvPr>
        </p:nvPicPr>
        <p:blipFill>
          <a:blip r:embed="rId3">
            <a:extLst>
              <a:ext uri="{28A0092B-C50C-407E-A947-70E740481C1C}">
                <a14:useLocalDpi xmlns:a14="http://schemas.microsoft.com/office/drawing/2010/main" val="0"/>
              </a:ext>
            </a:extLst>
          </a:blip>
          <a:srcRect l="-42593" r="-42593"/>
          <a:stretch>
            <a:fillRect/>
          </a:stretch>
        </p:blipFill>
        <p:spPr/>
      </p:pic>
      <p:sp>
        <p:nvSpPr>
          <p:cNvPr id="25605" name="TextBox 4"/>
          <p:cNvSpPr txBox="1">
            <a:spLocks noChangeArrowheads="1"/>
          </p:cNvSpPr>
          <p:nvPr/>
        </p:nvSpPr>
        <p:spPr bwMode="auto">
          <a:xfrm>
            <a:off x="6400800" y="6172200"/>
            <a:ext cx="20129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r>
              <a:rPr lang="pl-PL" sz="1800"/>
              <a:t>www.peds.ufl.edu</a:t>
            </a:r>
            <a:endParaRPr lang="en-US" sz="180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838200" y="609600"/>
            <a:ext cx="8305800" cy="685800"/>
          </a:xfrm>
        </p:spPr>
        <p:txBody>
          <a:bodyPr/>
          <a:lstStyle/>
          <a:p>
            <a:pPr eaLnBrk="1" hangingPunct="1"/>
            <a:r>
              <a:rPr lang="en-US" sz="2400">
                <a:latin typeface="Tahoma" charset="0"/>
              </a:rPr>
              <a:t>     </a:t>
            </a:r>
            <a:r>
              <a:rPr lang="en-US" sz="2000">
                <a:latin typeface="Tahoma" charset="0"/>
              </a:rPr>
              <a:t>CRITERIA FOR DIAGNOSIS OF NEUROFIBROMATOSIS</a:t>
            </a:r>
            <a:br>
              <a:rPr lang="en-US" sz="2000">
                <a:latin typeface="Tahoma" charset="0"/>
              </a:rPr>
            </a:br>
            <a:r>
              <a:rPr lang="en-US" sz="2000">
                <a:latin typeface="Tahoma" charset="0"/>
              </a:rPr>
              <a:t>      </a:t>
            </a:r>
            <a:r>
              <a:rPr lang="en-US" sz="1000" b="1">
                <a:latin typeface="Tahoma" charset="0"/>
              </a:rPr>
              <a:t>SOURCE- </a:t>
            </a:r>
            <a:r>
              <a:rPr lang="en-US" sz="1000" b="1" i="1">
                <a:latin typeface="Tahoma" charset="0"/>
              </a:rPr>
              <a:t>Neurofibromatosis, conference statement. National Institutes of Health Consensus Development Conference</a:t>
            </a:r>
            <a:endParaRPr lang="en-US" sz="3200">
              <a:latin typeface="Tahoma" charset="0"/>
            </a:endParaRPr>
          </a:p>
        </p:txBody>
      </p:sp>
      <p:sp>
        <p:nvSpPr>
          <p:cNvPr id="26626" name="Rectangle 3"/>
          <p:cNvSpPr>
            <a:spLocks noGrp="1" noChangeArrowheads="1"/>
          </p:cNvSpPr>
          <p:nvPr>
            <p:ph type="body" idx="1"/>
          </p:nvPr>
        </p:nvSpPr>
        <p:spPr>
          <a:xfrm>
            <a:off x="1182688" y="1752600"/>
            <a:ext cx="7772400" cy="5105400"/>
          </a:xfrm>
        </p:spPr>
        <p:txBody>
          <a:bodyPr/>
          <a:lstStyle/>
          <a:p>
            <a:pPr eaLnBrk="1" hangingPunct="1">
              <a:buFont typeface="Wingdings" charset="0"/>
              <a:buNone/>
            </a:pPr>
            <a:r>
              <a:rPr lang="en-US" sz="1800" u="sng">
                <a:latin typeface="Tahoma" charset="0"/>
              </a:rPr>
              <a:t>Neurofibromatosis 1 :</a:t>
            </a:r>
          </a:p>
          <a:p>
            <a:pPr eaLnBrk="1" hangingPunct="1">
              <a:buFont typeface="Wingdings" charset="0"/>
              <a:buNone/>
            </a:pPr>
            <a:endParaRPr lang="en-US" sz="1800" u="sng">
              <a:latin typeface="Tahoma" charset="0"/>
            </a:endParaRPr>
          </a:p>
          <a:p>
            <a:pPr eaLnBrk="1" hangingPunct="1">
              <a:buFont typeface="Wingdings" charset="0"/>
              <a:buNone/>
            </a:pPr>
            <a:r>
              <a:rPr lang="en-US" sz="1800">
                <a:latin typeface="Tahoma" charset="0"/>
              </a:rPr>
              <a:t>Presence of two or more of the following-</a:t>
            </a:r>
          </a:p>
          <a:p>
            <a:pPr eaLnBrk="1" hangingPunct="1">
              <a:buFont typeface="Wingdings" charset="0"/>
              <a:buNone/>
            </a:pPr>
            <a:endParaRPr lang="en-US" sz="1800">
              <a:latin typeface="Tahoma" charset="0"/>
            </a:endParaRPr>
          </a:p>
          <a:p>
            <a:pPr eaLnBrk="1" hangingPunct="1"/>
            <a:r>
              <a:rPr lang="en-US" sz="1800">
                <a:latin typeface="Tahoma" charset="0"/>
              </a:rPr>
              <a:t>Six or more café-au-lait macules whose greatest diameter &gt;5mm in pre-peubertal age and &gt;15mm in postpubertal patients.</a:t>
            </a:r>
          </a:p>
          <a:p>
            <a:pPr eaLnBrk="1" hangingPunct="1"/>
            <a:r>
              <a:rPr lang="en-US" sz="1800">
                <a:latin typeface="Tahoma" charset="0"/>
              </a:rPr>
              <a:t>Two or more neurofibromas of any type or one plxiform neurofibroma.</a:t>
            </a:r>
          </a:p>
          <a:p>
            <a:pPr eaLnBrk="1" hangingPunct="1"/>
            <a:r>
              <a:rPr lang="en-US" sz="1800">
                <a:latin typeface="Tahoma" charset="0"/>
              </a:rPr>
              <a:t>Freckling in the axillary or inguinal region.</a:t>
            </a:r>
          </a:p>
          <a:p>
            <a:pPr eaLnBrk="1" hangingPunct="1"/>
            <a:r>
              <a:rPr lang="en-US" sz="1800">
                <a:latin typeface="Tahoma" charset="0"/>
              </a:rPr>
              <a:t>Optic glioma</a:t>
            </a:r>
          </a:p>
          <a:p>
            <a:pPr eaLnBrk="1" hangingPunct="1"/>
            <a:r>
              <a:rPr lang="en-US" sz="1800">
                <a:latin typeface="Tahoma" charset="0"/>
              </a:rPr>
              <a:t>Two or more Lisch nodules (iris).</a:t>
            </a:r>
          </a:p>
          <a:p>
            <a:pPr eaLnBrk="1" hangingPunct="1"/>
            <a:r>
              <a:rPr lang="en-US" sz="1800">
                <a:latin typeface="Tahoma" charset="0"/>
              </a:rPr>
              <a:t>Sphenoid dysplasia, thinning of long bone cortex, with or without pseudo-arthrosis.</a:t>
            </a:r>
          </a:p>
          <a:p>
            <a:pPr eaLnBrk="1" hangingPunct="1"/>
            <a:r>
              <a:rPr lang="en-US" sz="1800">
                <a:latin typeface="Tahoma" charset="0"/>
              </a:rPr>
              <a:t>A parent, sibling or child with NF1 according to the above criteria.</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US" sz="2800">
                <a:latin typeface="Tahoma" charset="0"/>
              </a:rPr>
              <a:t>          NEUROFIBROMATOSIS TYPE 1</a:t>
            </a:r>
          </a:p>
        </p:txBody>
      </p:sp>
      <p:sp>
        <p:nvSpPr>
          <p:cNvPr id="27650" name="Rectangle 3"/>
          <p:cNvSpPr>
            <a:spLocks noGrp="1" noChangeArrowheads="1"/>
          </p:cNvSpPr>
          <p:nvPr>
            <p:ph type="body" idx="1"/>
          </p:nvPr>
        </p:nvSpPr>
        <p:spPr/>
        <p:txBody>
          <a:bodyPr/>
          <a:lstStyle/>
          <a:p>
            <a:pPr eaLnBrk="1" hangingPunct="1"/>
            <a:r>
              <a:rPr lang="en-US" sz="1800">
                <a:latin typeface="Tahoma" charset="0"/>
              </a:rPr>
              <a:t>BRAIN TUMORS- Glioma of optic pathway (esp pilocytic astrocytoma 15%), rarely acoustic neuroma &amp; meningioma.</a:t>
            </a:r>
          </a:p>
          <a:p>
            <a:pPr eaLnBrk="1" hangingPunct="1"/>
            <a:r>
              <a:rPr lang="en-US" sz="1800">
                <a:latin typeface="Tahoma" charset="0"/>
              </a:rPr>
              <a:t>OTHER CRANIAL ABNORMALITY- Hydrocephalus (tumor or aqueductal stenosis), idiopathic macrocephaly, cranial dysplasia (sphenoid wing aplasia, parieto-occipetal defect), speech impediments (50%), learning disability (25%), mental retardation (8.4%) &amp; seizure (5%).</a:t>
            </a:r>
          </a:p>
          <a:p>
            <a:pPr eaLnBrk="1" hangingPunct="1"/>
            <a:r>
              <a:rPr lang="en-US" sz="1800">
                <a:latin typeface="Tahoma" charset="0"/>
              </a:rPr>
              <a:t>SPINAL ANOMALY- Intra and extradural neurofibroma (MC), spinal meningocele, rarely spinal astrocytoma / meningioma, scalloping of vertebral body(10%), kyphoscoliosis, idiopathic vertebral displasia including atlanto-axial dislocation.</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1150938" y="214313"/>
            <a:ext cx="7793037" cy="928687"/>
          </a:xfrm>
        </p:spPr>
        <p:txBody>
          <a:bodyPr/>
          <a:lstStyle/>
          <a:p>
            <a:pPr eaLnBrk="1" hangingPunct="1"/>
            <a:r>
              <a:rPr lang="en-US" sz="2800">
                <a:latin typeface="Tahoma" charset="0"/>
              </a:rPr>
              <a:t>                 LAB. EVALUATION FOR NF1</a:t>
            </a:r>
          </a:p>
        </p:txBody>
      </p:sp>
      <p:sp>
        <p:nvSpPr>
          <p:cNvPr id="28674" name="Rectangle 3"/>
          <p:cNvSpPr>
            <a:spLocks noGrp="1" noChangeArrowheads="1"/>
          </p:cNvSpPr>
          <p:nvPr>
            <p:ph type="body" idx="1"/>
          </p:nvPr>
        </p:nvSpPr>
        <p:spPr/>
        <p:txBody>
          <a:bodyPr/>
          <a:lstStyle/>
          <a:p>
            <a:pPr eaLnBrk="1" hangingPunct="1"/>
            <a:r>
              <a:rPr lang="en-US" sz="1800">
                <a:latin typeface="Tahoma" charset="0"/>
              </a:rPr>
              <a:t>Protein truncation assay (PTA), which identifies a proportion of individuals with NF1, has been developed. Complete gene sequencing can be done . The detection rate using PTA varies from 65-70% in those who clearly have NF1 by clinical criteria. For patients with a single clinical finding, such as multiple café-au-lait spots in the absence of a positive family history, PTA (when positive) can be helpful.</a:t>
            </a:r>
          </a:p>
          <a:p>
            <a:pPr eaLnBrk="1" hangingPunct="1"/>
            <a:r>
              <a:rPr lang="en-US" sz="1800">
                <a:latin typeface="Tahoma" charset="0"/>
              </a:rPr>
              <a:t>Sequencing of the neurofibromin gene has detection rate of 95%.</a:t>
            </a:r>
          </a:p>
          <a:p>
            <a:pPr eaLnBrk="1" hangingPunct="1"/>
            <a:r>
              <a:rPr lang="en-US" sz="1800">
                <a:latin typeface="Tahoma" charset="0"/>
              </a:rPr>
              <a:t>Prenatal period- In a family with multiple affected members, linkage analysis can track the NF1 gene through the generations to determine which chromosome 17 region the fetus received.</a:t>
            </a:r>
          </a:p>
          <a:p>
            <a:pPr eaLnBrk="1" hangingPunct="1"/>
            <a:r>
              <a:rPr lang="en-US" sz="1800">
                <a:latin typeface="Tahoma" charset="0"/>
              </a:rPr>
              <a:t>Identification of the mutation in the affected parent would permit prenatal diagnosis via amniocentesis or chorionic villus sample (CVS).</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1143000" y="-533400"/>
            <a:ext cx="7793038" cy="1828800"/>
          </a:xfrm>
        </p:spPr>
        <p:txBody>
          <a:bodyPr/>
          <a:lstStyle/>
          <a:p>
            <a:pPr eaLnBrk="1" hangingPunct="1"/>
            <a:r>
              <a:rPr lang="en-US" sz="2800">
                <a:latin typeface="Tahoma" charset="0"/>
              </a:rPr>
              <a:t>             IMAGING EVALUATION IN NF 1</a:t>
            </a:r>
          </a:p>
        </p:txBody>
      </p:sp>
      <p:sp>
        <p:nvSpPr>
          <p:cNvPr id="29698" name="Rectangle 3"/>
          <p:cNvSpPr>
            <a:spLocks noGrp="1" noChangeArrowheads="1"/>
          </p:cNvSpPr>
          <p:nvPr>
            <p:ph type="body" idx="1"/>
          </p:nvPr>
        </p:nvSpPr>
        <p:spPr>
          <a:xfrm>
            <a:off x="1182688" y="1524000"/>
            <a:ext cx="7772400" cy="4608513"/>
          </a:xfrm>
        </p:spPr>
        <p:txBody>
          <a:bodyPr/>
          <a:lstStyle/>
          <a:p>
            <a:pPr eaLnBrk="1" hangingPunct="1">
              <a:buFont typeface="Wingdings" charset="0"/>
              <a:buNone/>
            </a:pPr>
            <a:endParaRPr lang="en-US">
              <a:latin typeface="Tahoma" charset="0"/>
            </a:endParaRPr>
          </a:p>
          <a:p>
            <a:pPr eaLnBrk="1" hangingPunct="1"/>
            <a:r>
              <a:rPr lang="en-US" sz="1800">
                <a:latin typeface="Tahoma" charset="0"/>
              </a:rPr>
              <a:t>Plain X ray - modeling defects, bony erosion, scoliosis. </a:t>
            </a:r>
          </a:p>
          <a:p>
            <a:pPr eaLnBrk="1" hangingPunct="1"/>
            <a:r>
              <a:rPr lang="en-US" sz="1800">
                <a:latin typeface="Tahoma" charset="0"/>
              </a:rPr>
              <a:t>MRI head- preferred diagnostic modality. Unidentified bright spots (UBO) seen on T2-weighted images generally do not enhance,  represent benign hamartomas. Rarely, hydrocephalus / Chiari type 1 malformation/brain tumors are seen.</a:t>
            </a:r>
          </a:p>
          <a:p>
            <a:pPr eaLnBrk="1" hangingPunct="1"/>
            <a:r>
              <a:rPr lang="en-US" sz="1800">
                <a:latin typeface="Tahoma" charset="0"/>
              </a:rPr>
              <a:t>MRI is also useful in evaluating mediastinal masses, spinal cord tumors, deep plexiform neurofibromas, neurofibromas of the brachial or sacral plexus, as well as abdominopelvic lesions.  </a:t>
            </a:r>
          </a:p>
          <a:p>
            <a:pPr eaLnBrk="1" hangingPunct="1"/>
            <a:r>
              <a:rPr lang="en-US" sz="1800">
                <a:latin typeface="Tahoma" charset="0"/>
              </a:rPr>
              <a:t>PET-  F-18 fluorodeoxyglucose (FDG) positron emission tomography (PET) may be used to stage and follow up MPNST.</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1150938" y="214313"/>
            <a:ext cx="7793037" cy="1157287"/>
          </a:xfrm>
        </p:spPr>
        <p:txBody>
          <a:bodyPr/>
          <a:lstStyle/>
          <a:p>
            <a:pPr eaLnBrk="1" hangingPunct="1"/>
            <a:r>
              <a:rPr lang="en-US" sz="2800">
                <a:latin typeface="Tahoma" charset="0"/>
              </a:rPr>
              <a:t>           </a:t>
            </a:r>
            <a:r>
              <a:rPr lang="en-US" sz="2000">
                <a:latin typeface="Tahoma" charset="0"/>
              </a:rPr>
              <a:t>OTHER EVALUATION METHOD IN NF 1</a:t>
            </a:r>
          </a:p>
        </p:txBody>
      </p:sp>
      <p:sp>
        <p:nvSpPr>
          <p:cNvPr id="30722" name="Rectangle 3"/>
          <p:cNvSpPr>
            <a:spLocks noGrp="1" noChangeArrowheads="1"/>
          </p:cNvSpPr>
          <p:nvPr>
            <p:ph type="body" idx="1"/>
          </p:nvPr>
        </p:nvSpPr>
        <p:spPr/>
        <p:txBody>
          <a:bodyPr/>
          <a:lstStyle/>
          <a:p>
            <a:pPr eaLnBrk="1" hangingPunct="1"/>
            <a:r>
              <a:rPr lang="en-US" sz="1800">
                <a:latin typeface="Tahoma" charset="0"/>
              </a:rPr>
              <a:t>EEG - Seizures are reported more often in patients with NF1 than in the general population (4-7%).</a:t>
            </a:r>
          </a:p>
          <a:p>
            <a:pPr eaLnBrk="1" hangingPunct="1"/>
            <a:endParaRPr lang="en-US" sz="1800">
              <a:latin typeface="Tahoma" charset="0"/>
            </a:endParaRPr>
          </a:p>
          <a:p>
            <a:pPr eaLnBrk="1" hangingPunct="1"/>
            <a:r>
              <a:rPr lang="en-US" sz="1800">
                <a:latin typeface="Tahoma" charset="0"/>
              </a:rPr>
              <a:t>Slit-lamp examination - who have only a single clinical criterion such as multiple café-au-lait spots.</a:t>
            </a:r>
          </a:p>
          <a:p>
            <a:pPr eaLnBrk="1" hangingPunct="1">
              <a:buFont typeface="Wingdings" charset="0"/>
              <a:buNone/>
            </a:pPr>
            <a:r>
              <a:rPr lang="en-US" sz="1800" b="1">
                <a:latin typeface="Tahoma" charset="0"/>
              </a:rPr>
              <a:t> </a:t>
            </a:r>
            <a:endParaRPr lang="en-US" sz="18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1150938" y="214313"/>
            <a:ext cx="7793037" cy="1233487"/>
          </a:xfrm>
        </p:spPr>
        <p:txBody>
          <a:bodyPr/>
          <a:lstStyle/>
          <a:p>
            <a:pPr eaLnBrk="1" hangingPunct="1"/>
            <a:r>
              <a:rPr lang="en-US" sz="2000">
                <a:latin typeface="Tahoma" charset="0"/>
              </a:rPr>
              <a:t>     CRITERIA FOR DIAGNOSIS OF NEUROFIBROMATOSIS</a:t>
            </a:r>
            <a:br>
              <a:rPr lang="en-US" sz="2000">
                <a:latin typeface="Tahoma" charset="0"/>
              </a:rPr>
            </a:br>
            <a:r>
              <a:rPr lang="en-US" sz="2000">
                <a:latin typeface="Tahoma" charset="0"/>
              </a:rPr>
              <a:t> </a:t>
            </a:r>
            <a:r>
              <a:rPr lang="en-US" sz="1000" b="1">
                <a:latin typeface="Tahoma" charset="0"/>
              </a:rPr>
              <a:t>SOURCE- </a:t>
            </a:r>
            <a:r>
              <a:rPr lang="en-US" sz="1000" b="1" i="1">
                <a:latin typeface="Tahoma" charset="0"/>
              </a:rPr>
              <a:t>Neurofibromatosis, conference statement. National Institutes of Health Consensus Development Conference</a:t>
            </a:r>
          </a:p>
        </p:txBody>
      </p:sp>
      <p:sp>
        <p:nvSpPr>
          <p:cNvPr id="31746" name="Rectangle 3"/>
          <p:cNvSpPr>
            <a:spLocks noGrp="1" noChangeArrowheads="1"/>
          </p:cNvSpPr>
          <p:nvPr>
            <p:ph type="body" idx="1"/>
          </p:nvPr>
        </p:nvSpPr>
        <p:spPr>
          <a:xfrm>
            <a:off x="1182688" y="1752600"/>
            <a:ext cx="7772400" cy="4876800"/>
          </a:xfrm>
        </p:spPr>
        <p:txBody>
          <a:bodyPr/>
          <a:lstStyle/>
          <a:p>
            <a:pPr eaLnBrk="1" hangingPunct="1">
              <a:buFont typeface="Wingdings" charset="0"/>
              <a:buNone/>
            </a:pPr>
            <a:endParaRPr lang="en-US" sz="1800" u="sng">
              <a:latin typeface="Tahoma" charset="0"/>
            </a:endParaRPr>
          </a:p>
          <a:p>
            <a:pPr eaLnBrk="1" hangingPunct="1">
              <a:buFont typeface="Wingdings" charset="0"/>
              <a:buNone/>
            </a:pPr>
            <a:r>
              <a:rPr lang="en-US" sz="1800" u="sng">
                <a:latin typeface="Tahoma" charset="0"/>
              </a:rPr>
              <a:t>Neurofibromatosis 2:</a:t>
            </a:r>
          </a:p>
          <a:p>
            <a:pPr eaLnBrk="1" hangingPunct="1">
              <a:buFont typeface="Wingdings" charset="0"/>
              <a:buNone/>
            </a:pPr>
            <a:endParaRPr lang="en-US" sz="1800" u="sng">
              <a:latin typeface="Tahoma" charset="0"/>
            </a:endParaRPr>
          </a:p>
          <a:p>
            <a:pPr eaLnBrk="1" hangingPunct="1">
              <a:buFont typeface="Wingdings" charset="0"/>
              <a:buNone/>
            </a:pPr>
            <a:r>
              <a:rPr lang="en-US" sz="1800">
                <a:latin typeface="Tahoma" charset="0"/>
              </a:rPr>
              <a:t>Presence of one of the following-</a:t>
            </a:r>
          </a:p>
          <a:p>
            <a:pPr eaLnBrk="1" hangingPunct="1">
              <a:buFont typeface="Wingdings" charset="0"/>
              <a:buNone/>
            </a:pPr>
            <a:endParaRPr lang="en-US" sz="1800">
              <a:latin typeface="Tahoma" charset="0"/>
            </a:endParaRPr>
          </a:p>
          <a:p>
            <a:pPr eaLnBrk="1" hangingPunct="1"/>
            <a:r>
              <a:rPr lang="en-US" sz="1800">
                <a:latin typeface="Tahoma" charset="0"/>
              </a:rPr>
              <a:t>Bilateral 8</a:t>
            </a:r>
            <a:r>
              <a:rPr lang="en-US" sz="1800" baseline="30000">
                <a:latin typeface="Tahoma" charset="0"/>
              </a:rPr>
              <a:t>th</a:t>
            </a:r>
            <a:r>
              <a:rPr lang="en-US" sz="1800">
                <a:latin typeface="Tahoma" charset="0"/>
              </a:rPr>
              <a:t> nerve masses.</a:t>
            </a:r>
          </a:p>
          <a:p>
            <a:pPr eaLnBrk="1" hangingPunct="1"/>
            <a:endParaRPr lang="en-US" sz="1800">
              <a:latin typeface="Tahoma" charset="0"/>
            </a:endParaRPr>
          </a:p>
          <a:p>
            <a:pPr eaLnBrk="1" hangingPunct="1"/>
            <a:r>
              <a:rPr lang="en-US" sz="1800">
                <a:latin typeface="Tahoma" charset="0"/>
              </a:rPr>
              <a:t>A parent, sibling or child with NF2 and either unilateral 8</a:t>
            </a:r>
            <a:r>
              <a:rPr lang="en-US" sz="1800" baseline="30000">
                <a:latin typeface="Tahoma" charset="0"/>
              </a:rPr>
              <a:t>th</a:t>
            </a:r>
            <a:r>
              <a:rPr lang="en-US" sz="1800">
                <a:latin typeface="Tahoma" charset="0"/>
              </a:rPr>
              <a:t> nerve masses </a:t>
            </a:r>
          </a:p>
          <a:p>
            <a:pPr eaLnBrk="1" hangingPunct="1"/>
            <a:r>
              <a:rPr lang="en-US" sz="1800">
                <a:latin typeface="Tahoma" charset="0"/>
              </a:rPr>
              <a:t>Or any two of the following- neurofibroma, meningioma, glioma, Schwannoma, juvenile posterior subcapsular lenticular opacity. </a:t>
            </a:r>
          </a:p>
          <a:p>
            <a:pPr eaLnBrk="1" hangingPunct="1"/>
            <a:endParaRPr lang="en-US" sz="1800">
              <a:latin typeface="Tahoma" charset="0"/>
            </a:endParaRPr>
          </a:p>
          <a:p>
            <a:pPr eaLnBrk="1" hangingPunct="1">
              <a:buFont typeface="Wingdings" charset="0"/>
              <a:buNone/>
            </a:pPr>
            <a:endParaRPr lang="en-US" sz="1800">
              <a:latin typeface="Tahoma" charset="0"/>
            </a:endParaRPr>
          </a:p>
          <a:p>
            <a:pPr eaLnBrk="1" hangingPunct="1"/>
            <a:endParaRPr lang="en-US" sz="18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sz="2800">
                <a:latin typeface="Tahoma" charset="0"/>
              </a:rPr>
              <a:t>          </a:t>
            </a:r>
            <a:r>
              <a:rPr lang="en-US" sz="2400">
                <a:latin typeface="Tahoma" charset="0"/>
              </a:rPr>
              <a:t>NEUROFIBROMATOSIS TYPE 2</a:t>
            </a:r>
          </a:p>
        </p:txBody>
      </p:sp>
      <p:sp>
        <p:nvSpPr>
          <p:cNvPr id="32770" name="Rectangle 3"/>
          <p:cNvSpPr>
            <a:spLocks noGrp="1" noChangeArrowheads="1"/>
          </p:cNvSpPr>
          <p:nvPr>
            <p:ph type="body" idx="1"/>
          </p:nvPr>
        </p:nvSpPr>
        <p:spPr/>
        <p:txBody>
          <a:bodyPr/>
          <a:lstStyle/>
          <a:p>
            <a:pPr eaLnBrk="1" hangingPunct="1"/>
            <a:r>
              <a:rPr lang="en-US" sz="1800">
                <a:latin typeface="Tahoma" charset="0"/>
              </a:rPr>
              <a:t>INTRACRANIAL TUMORS- Bilateral acoustic schwannomas, meningioma.</a:t>
            </a:r>
            <a:br>
              <a:rPr lang="en-US" sz="1800">
                <a:latin typeface="Tahoma" charset="0"/>
              </a:rPr>
            </a:br>
            <a:endParaRPr lang="en-US" sz="1800">
              <a:latin typeface="Tahoma" charset="0"/>
            </a:endParaRPr>
          </a:p>
          <a:p>
            <a:pPr eaLnBrk="1" hangingPunct="1"/>
            <a:r>
              <a:rPr lang="en-US" sz="1800">
                <a:latin typeface="Tahoma" charset="0"/>
              </a:rPr>
              <a:t>INTRASPINAL TUMORS- neurofibroma (aka </a:t>
            </a:r>
            <a:r>
              <a:rPr lang="en-US" sz="1800" i="1">
                <a:latin typeface="Tahoma" charset="0"/>
              </a:rPr>
              <a:t>dumbell tumor</a:t>
            </a:r>
            <a:r>
              <a:rPr lang="en-US" sz="1800">
                <a:latin typeface="Tahoma" charset="0"/>
              </a:rPr>
              <a:t>), meningioma, ependymoma, low grade astrocytoma. </a:t>
            </a:r>
          </a:p>
          <a:p>
            <a:pPr eaLnBrk="1" hangingPunct="1"/>
            <a:endParaRPr lang="en-US" sz="18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1143000" y="609600"/>
            <a:ext cx="7793038" cy="928688"/>
          </a:xfrm>
        </p:spPr>
        <p:txBody>
          <a:bodyPr/>
          <a:lstStyle/>
          <a:p>
            <a:pPr eaLnBrk="1" hangingPunct="1"/>
            <a:r>
              <a:rPr lang="en-US" sz="2800">
                <a:latin typeface="Tahoma" charset="0"/>
              </a:rPr>
              <a:t>                  EVALUATION IN NF 2</a:t>
            </a:r>
          </a:p>
        </p:txBody>
      </p:sp>
      <p:sp>
        <p:nvSpPr>
          <p:cNvPr id="33794" name="Rectangle 3"/>
          <p:cNvSpPr>
            <a:spLocks noGrp="1" noChangeArrowheads="1"/>
          </p:cNvSpPr>
          <p:nvPr>
            <p:ph type="body" idx="1"/>
          </p:nvPr>
        </p:nvSpPr>
        <p:spPr/>
        <p:txBody>
          <a:bodyPr/>
          <a:lstStyle/>
          <a:p>
            <a:pPr eaLnBrk="1" hangingPunct="1"/>
            <a:r>
              <a:rPr lang="en-US" sz="1800">
                <a:latin typeface="Tahoma" charset="0"/>
              </a:rPr>
              <a:t>Detection rates for molecular-based testing approaches 65%. </a:t>
            </a:r>
          </a:p>
          <a:p>
            <a:pPr eaLnBrk="1" hangingPunct="1"/>
            <a:r>
              <a:rPr lang="en-US" sz="1800">
                <a:latin typeface="Tahoma" charset="0"/>
              </a:rPr>
              <a:t>For families in which no mutation can be identified in a known affected individual, linkage analysis or indirect genetic testing methods may be utilized.</a:t>
            </a:r>
          </a:p>
          <a:p>
            <a:pPr eaLnBrk="1" hangingPunct="1"/>
            <a:r>
              <a:rPr lang="en-US" sz="1800">
                <a:latin typeface="Tahoma" charset="0"/>
              </a:rPr>
              <a:t>For a parent who has NF2, prenatal testing can be done on amniocytes or chorionic villi.</a:t>
            </a:r>
          </a:p>
          <a:p>
            <a:pPr eaLnBrk="1" hangingPunct="1"/>
            <a:endParaRPr lang="en-US" sz="18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r>
              <a:rPr lang="en-US" sz="2800">
                <a:latin typeface="Tahoma" charset="0"/>
              </a:rPr>
              <a:t>                     EVALUATION IN NF 2</a:t>
            </a:r>
          </a:p>
        </p:txBody>
      </p:sp>
      <p:sp>
        <p:nvSpPr>
          <p:cNvPr id="34818" name="Content Placeholder 2"/>
          <p:cNvSpPr>
            <a:spLocks noGrp="1"/>
          </p:cNvSpPr>
          <p:nvPr>
            <p:ph idx="1"/>
          </p:nvPr>
        </p:nvSpPr>
        <p:spPr/>
        <p:txBody>
          <a:bodyPr/>
          <a:lstStyle/>
          <a:p>
            <a:pPr eaLnBrk="1" hangingPunct="1"/>
            <a:r>
              <a:rPr lang="en-US" sz="1800" b="1">
                <a:latin typeface="Tahoma" charset="0"/>
              </a:rPr>
              <a:t>Radiography</a:t>
            </a:r>
            <a:r>
              <a:rPr lang="en-US" sz="1800">
                <a:latin typeface="Tahoma" charset="0"/>
              </a:rPr>
              <a:t>- Plain films of the spine may be helpful in evaluating scoliosis.</a:t>
            </a:r>
          </a:p>
          <a:p>
            <a:pPr eaLnBrk="1" hangingPunct="1"/>
            <a:r>
              <a:rPr lang="en-US" sz="1800" b="1">
                <a:latin typeface="Tahoma" charset="0"/>
              </a:rPr>
              <a:t>MRI</a:t>
            </a:r>
            <a:r>
              <a:rPr lang="en-US" sz="1800">
                <a:latin typeface="Tahoma" charset="0"/>
              </a:rPr>
              <a:t>- Mainstay for diagnosis and screening of CNS and spinal cord tumors. At risk individuals may be monitored for CNS tumors beginning in their teens, with annual MRIs of the head.</a:t>
            </a:r>
          </a:p>
          <a:p>
            <a:pPr eaLnBrk="1" hangingPunct="1"/>
            <a:r>
              <a:rPr lang="en-US" sz="1800" b="1">
                <a:latin typeface="Tahoma" charset="0"/>
              </a:rPr>
              <a:t>Other Tests- </a:t>
            </a:r>
            <a:r>
              <a:rPr lang="en-US" sz="1800">
                <a:latin typeface="Tahoma" charset="0"/>
              </a:rPr>
              <a:t>Hearing evaluations including brainstem auditory-evoked response (BAER). Auditory screening on an annual basis may be quite useful in asymptomatic or pre-symptomatic individuals.  </a:t>
            </a:r>
          </a:p>
          <a:p>
            <a:pPr eaLnBrk="1" hangingPunct="1"/>
            <a:r>
              <a:rPr lang="en-US" sz="1800" b="1">
                <a:latin typeface="Tahoma" charset="0"/>
              </a:rPr>
              <a:t>Dilated eye examination</a:t>
            </a:r>
            <a:r>
              <a:rPr lang="en-US" sz="1800">
                <a:latin typeface="Tahoma" charset="0"/>
              </a:rPr>
              <a:t>s- To r/o significant cataracts.   </a:t>
            </a:r>
          </a:p>
          <a:p>
            <a:pPr eaLnBrk="1" hangingPunct="1"/>
            <a:endParaRPr lang="en-US" sz="1800">
              <a:latin typeface="Tahoma" charset="0"/>
            </a:endParaRPr>
          </a:p>
          <a:p>
            <a:pPr eaLnBrk="1" hangingPunct="1"/>
            <a:endParaRPr lang="en-US" sz="18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US" sz="2400" b="1">
                <a:latin typeface="Tahoma" charset="0"/>
              </a:rPr>
              <a:t>                         INTRODUCTION</a:t>
            </a:r>
          </a:p>
        </p:txBody>
      </p:sp>
      <p:sp>
        <p:nvSpPr>
          <p:cNvPr id="17410" name="Rectangle 3"/>
          <p:cNvSpPr>
            <a:spLocks noGrp="1" noChangeArrowheads="1"/>
          </p:cNvSpPr>
          <p:nvPr>
            <p:ph type="body" idx="1"/>
          </p:nvPr>
        </p:nvSpPr>
        <p:spPr/>
        <p:txBody>
          <a:bodyPr/>
          <a:lstStyle/>
          <a:p>
            <a:pPr eaLnBrk="1" hangingPunct="1"/>
            <a:endParaRPr lang="en-US" sz="1800">
              <a:latin typeface="Tahoma" charset="0"/>
            </a:endParaRPr>
          </a:p>
          <a:p>
            <a:pPr eaLnBrk="1" hangingPunct="1"/>
            <a:r>
              <a:rPr lang="en-US" sz="1800">
                <a:latin typeface="Tahoma" charset="0"/>
              </a:rPr>
              <a:t>The neurofibromatosis (NF) is a heterogenous of group of disorder characterized by abnormal skin pigmentation and numerous neuro-ectodermal tumors.</a:t>
            </a:r>
          </a:p>
          <a:p>
            <a:pPr eaLnBrk="1" hangingPunct="1"/>
            <a:endParaRPr lang="en-US" sz="1800">
              <a:latin typeface="Tahoma" charset="0"/>
            </a:endParaRPr>
          </a:p>
          <a:p>
            <a:pPr eaLnBrk="1" hangingPunct="1"/>
            <a:endParaRPr lang="en-US" sz="1800">
              <a:latin typeface="Tahoma" charset="0"/>
            </a:endParaRPr>
          </a:p>
          <a:p>
            <a:pPr eaLnBrk="1" hangingPunct="1"/>
            <a:r>
              <a:rPr lang="en-US" sz="1800">
                <a:latin typeface="Tahoma" charset="0"/>
              </a:rPr>
              <a:t>Several types of NF are described, two distinct forms usually covers most. These two forms share some similarities but are distinct entities caused by genes on different chromosomes .</a:t>
            </a:r>
          </a:p>
          <a:p>
            <a:pPr eaLnBrk="1" hangingPunct="1"/>
            <a:endParaRPr lang="en-US" sz="1800">
              <a:latin typeface="Tahoma" charset="0"/>
            </a:endParaRPr>
          </a:p>
          <a:p>
            <a:pPr eaLnBrk="1" hangingPunct="1"/>
            <a:endParaRPr lang="en-US" sz="1800">
              <a:latin typeface="Tahoma" charset="0"/>
            </a:endParaRPr>
          </a:p>
          <a:p>
            <a:pPr eaLnBrk="1" hangingPunct="1"/>
            <a:endParaRPr lang="en-US" sz="1800">
              <a:latin typeface="Tahoma" charset="0"/>
            </a:endParaRPr>
          </a:p>
          <a:p>
            <a:pPr eaLnBrk="1" hangingPunct="1">
              <a:buFont typeface="Wingdings" charset="0"/>
              <a:buNone/>
            </a:pPr>
            <a:endParaRPr lang="en-US" sz="1800">
              <a:latin typeface="Tahoma" charset="0"/>
            </a:endParaRPr>
          </a:p>
          <a:p>
            <a:pPr eaLnBrk="1" hangingPunct="1"/>
            <a:endParaRPr lang="en-US" sz="1800">
              <a:latin typeface="Tahoma" charset="0"/>
            </a:endParaRPr>
          </a:p>
          <a:p>
            <a:pPr eaLnBrk="1" hangingPunct="1"/>
            <a:endParaRPr lang="en-US" sz="1800">
              <a:latin typeface="Tahom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1150938" y="214313"/>
            <a:ext cx="7793037" cy="1004887"/>
          </a:xfrm>
        </p:spPr>
        <p:txBody>
          <a:bodyPr/>
          <a:lstStyle/>
          <a:p>
            <a:pPr eaLnBrk="1" hangingPunct="1"/>
            <a:r>
              <a:rPr lang="en-US" sz="2400">
                <a:latin typeface="Tahoma" charset="0"/>
              </a:rPr>
              <a:t>                     MANAGEMENT ISSUES  </a:t>
            </a:r>
            <a:br>
              <a:rPr lang="en-US" sz="2400">
                <a:latin typeface="Tahoma" charset="0"/>
              </a:rPr>
            </a:br>
            <a:r>
              <a:rPr lang="en-US" sz="2400">
                <a:latin typeface="Tahoma" charset="0"/>
              </a:rPr>
              <a:t>                       </a:t>
            </a:r>
            <a:r>
              <a:rPr lang="en-US" sz="1600">
                <a:latin typeface="Tahoma" charset="0"/>
              </a:rPr>
              <a:t>NEUROFIBROMATOSIS TYPE 1 </a:t>
            </a:r>
          </a:p>
        </p:txBody>
      </p:sp>
      <p:sp>
        <p:nvSpPr>
          <p:cNvPr id="36866" name="Rectangle 3"/>
          <p:cNvSpPr>
            <a:spLocks noGrp="1" noChangeArrowheads="1"/>
          </p:cNvSpPr>
          <p:nvPr>
            <p:ph type="body" idx="1"/>
          </p:nvPr>
        </p:nvSpPr>
        <p:spPr/>
        <p:txBody>
          <a:bodyPr/>
          <a:lstStyle/>
          <a:p>
            <a:pPr eaLnBrk="1" hangingPunct="1">
              <a:buFont typeface="Wingdings" charset="0"/>
              <a:buNone/>
            </a:pPr>
            <a:r>
              <a:rPr lang="en-US" sz="1800" b="1">
                <a:latin typeface="Tahoma" charset="0"/>
              </a:rPr>
              <a:t>Medical Care</a:t>
            </a:r>
          </a:p>
          <a:p>
            <a:pPr eaLnBrk="1" hangingPunct="1"/>
            <a:r>
              <a:rPr lang="en-US" sz="1800">
                <a:latin typeface="Tahoma" charset="0"/>
              </a:rPr>
              <a:t>For individuals diagnosed with NF1 – Annual eye examinations are important in early detection of optic nerve lesions. Cutaneous examination performed at each visit should look for new neurofibromas or progression of preexisting lesions. Skeletal involvement, including scoliosis, hemihypertrophy, or long-bone modeling defects.</a:t>
            </a:r>
          </a:p>
          <a:p>
            <a:pPr eaLnBrk="1" hangingPunct="1"/>
            <a:endParaRPr lang="en-US" sz="1800">
              <a:latin typeface="Tahoma" charset="0"/>
            </a:endParaRPr>
          </a:p>
          <a:p>
            <a:pPr eaLnBrk="1" hangingPunct="1"/>
            <a:r>
              <a:rPr lang="en-US" sz="1800">
                <a:latin typeface="Tahoma" charset="0"/>
              </a:rPr>
              <a:t>Blood pressure should be checked at each visit and hypertension treated promptly if detected. Hypertension workup should include evaluation for pheochromocytoma (ie, measurement of urinary catecholamines and metanephrines) and testing for renal artery stenosis. Percutaneous transluminal renal artery angioplasty may be effective to treat renal artery stenosis secondary to fibromuscular dysplasia.</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sz="2800">
                <a:latin typeface="Tahoma" charset="0"/>
              </a:rPr>
              <a:t>                  MANAGEMENT ISSUES  </a:t>
            </a:r>
            <a:br>
              <a:rPr lang="en-US" sz="2800">
                <a:latin typeface="Tahoma" charset="0"/>
              </a:rPr>
            </a:br>
            <a:r>
              <a:rPr lang="en-US" sz="2800">
                <a:latin typeface="Tahoma" charset="0"/>
              </a:rPr>
              <a:t>                    </a:t>
            </a:r>
            <a:r>
              <a:rPr lang="en-US" sz="1800">
                <a:latin typeface="Tahoma" charset="0"/>
              </a:rPr>
              <a:t>NEUROFIBROMATOSIS TYPE 1 </a:t>
            </a:r>
            <a:endParaRPr lang="en-US" sz="2800">
              <a:latin typeface="Tahoma" charset="0"/>
            </a:endParaRPr>
          </a:p>
        </p:txBody>
      </p:sp>
      <p:sp>
        <p:nvSpPr>
          <p:cNvPr id="37890" name="Content Placeholder 2"/>
          <p:cNvSpPr>
            <a:spLocks noGrp="1"/>
          </p:cNvSpPr>
          <p:nvPr>
            <p:ph idx="1"/>
          </p:nvPr>
        </p:nvSpPr>
        <p:spPr/>
        <p:txBody>
          <a:bodyPr/>
          <a:lstStyle/>
          <a:p>
            <a:pPr eaLnBrk="1" hangingPunct="1"/>
            <a:r>
              <a:rPr lang="en-US" sz="1600" b="1">
                <a:latin typeface="Tahoma" charset="0"/>
              </a:rPr>
              <a:t>UBO/ Hamartomas are to be observed for any rapid change in size or any contrast enhancement which is suggestive of malignancy.</a:t>
            </a:r>
          </a:p>
          <a:p>
            <a:pPr eaLnBrk="1" hangingPunct="1"/>
            <a:endParaRPr lang="en-US" sz="1600" b="1">
              <a:latin typeface="Tahoma" charset="0"/>
            </a:endParaRPr>
          </a:p>
          <a:p>
            <a:pPr eaLnBrk="1" hangingPunct="1"/>
            <a:r>
              <a:rPr lang="en-US" sz="1600" b="1">
                <a:latin typeface="Tahoma" charset="0"/>
              </a:rPr>
              <a:t>LASER technology have permitted   removal of small cutaneous neurofibromas .</a:t>
            </a:r>
          </a:p>
          <a:p>
            <a:pPr eaLnBrk="1" hangingPunct="1"/>
            <a:endParaRPr lang="en-US" sz="1600" b="1">
              <a:latin typeface="Tahoma" charset="0"/>
            </a:endParaRPr>
          </a:p>
          <a:p>
            <a:pPr eaLnBrk="1" hangingPunct="1"/>
            <a:r>
              <a:rPr lang="en-US" sz="1600" b="1">
                <a:latin typeface="Tahoma" charset="0"/>
              </a:rPr>
              <a:t>LASER treatment has not yet proven successful in permanent removal of café-au-lait spots.</a:t>
            </a:r>
          </a:p>
          <a:p>
            <a:pPr eaLnBrk="1" hangingPunct="1"/>
            <a:endParaRPr lang="en-US" sz="1600" b="1">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pPr eaLnBrk="1" hangingPunct="1"/>
            <a:r>
              <a:rPr lang="en-US" sz="2400">
                <a:latin typeface="Tahoma" charset="0"/>
              </a:rPr>
              <a:t>                     </a:t>
            </a:r>
            <a:r>
              <a:rPr lang="en-US" sz="2400" b="1">
                <a:latin typeface="Tahoma" charset="0"/>
              </a:rPr>
              <a:t>MANAGEMENT ISSUES  </a:t>
            </a:r>
            <a:br>
              <a:rPr lang="en-US" sz="2400" b="1">
                <a:latin typeface="Tahoma" charset="0"/>
              </a:rPr>
            </a:br>
            <a:r>
              <a:rPr lang="en-US" sz="2400" b="1">
                <a:latin typeface="Tahoma" charset="0"/>
              </a:rPr>
              <a:t>                       </a:t>
            </a:r>
            <a:r>
              <a:rPr lang="en-US" sz="1600" b="1">
                <a:latin typeface="Tahoma" charset="0"/>
              </a:rPr>
              <a:t>NEUROFIBROMATOSIS TYPE 1</a:t>
            </a:r>
            <a:r>
              <a:rPr lang="en-US" sz="1600">
                <a:latin typeface="Tahoma" charset="0"/>
              </a:rPr>
              <a:t> </a:t>
            </a:r>
            <a:endParaRPr lang="en-US" sz="2400">
              <a:latin typeface="Tahoma" charset="0"/>
            </a:endParaRPr>
          </a:p>
        </p:txBody>
      </p:sp>
      <p:sp>
        <p:nvSpPr>
          <p:cNvPr id="38914" name="Content Placeholder 2"/>
          <p:cNvSpPr>
            <a:spLocks noGrp="1"/>
          </p:cNvSpPr>
          <p:nvPr>
            <p:ph idx="1"/>
          </p:nvPr>
        </p:nvSpPr>
        <p:spPr>
          <a:xfrm>
            <a:off x="1182688" y="1828800"/>
            <a:ext cx="7772400" cy="4303713"/>
          </a:xfrm>
        </p:spPr>
        <p:txBody>
          <a:bodyPr/>
          <a:lstStyle/>
          <a:p>
            <a:pPr eaLnBrk="1" hangingPunct="1">
              <a:buFont typeface="Wingdings" charset="0"/>
              <a:buNone/>
            </a:pPr>
            <a:r>
              <a:rPr lang="en-US" sz="1800" b="1">
                <a:latin typeface="Tahoma" charset="0"/>
              </a:rPr>
              <a:t>Surgical Care</a:t>
            </a:r>
          </a:p>
          <a:p>
            <a:pPr eaLnBrk="1" hangingPunct="1"/>
            <a:r>
              <a:rPr lang="en-US" sz="1600" b="1">
                <a:latin typeface="Tahoma" charset="0"/>
              </a:rPr>
              <a:t>Surgical resection of neurofibromas . Neurofibromas that press on vital structures, &gt; 5cm or grow rapidly deserve immediate attention.</a:t>
            </a:r>
          </a:p>
          <a:p>
            <a:pPr eaLnBrk="1" hangingPunct="1"/>
            <a:r>
              <a:rPr lang="en-US" sz="1600" b="1">
                <a:latin typeface="Tahoma" charset="0"/>
              </a:rPr>
              <a:t>Patients with optic nerve glioma with compromised vision is to be excised, and for patients with preserved vision GKS can be tried. Chiasmatic glioma are managed conservatively with tumor biopsy and shunt operation for hydrocephalus.</a:t>
            </a:r>
          </a:p>
          <a:p>
            <a:pPr eaLnBrk="1" hangingPunct="1"/>
            <a:r>
              <a:rPr lang="en-US" sz="1600" b="1">
                <a:latin typeface="Tahoma" charset="0"/>
              </a:rPr>
              <a:t>Plexiform neurofibromas may be difficult to approach surgically, often recurring after resection. </a:t>
            </a:r>
          </a:p>
          <a:p>
            <a:pPr eaLnBrk="1" hangingPunct="1"/>
            <a:r>
              <a:rPr lang="en-US" sz="1600" b="1">
                <a:latin typeface="Tahoma" charset="0"/>
              </a:rPr>
              <a:t> Resection of spinal cord tumors is often necessary to prevent progressive paraplegia or quadriplegia.</a:t>
            </a:r>
          </a:p>
          <a:p>
            <a:pPr eaLnBrk="1" hangingPunct="1"/>
            <a:r>
              <a:rPr lang="en-US" sz="1600" b="1">
                <a:latin typeface="Tahoma" charset="0"/>
              </a:rPr>
              <a:t>Orthopedic intervention is indicated for rapidly progressive scoliosis and for some severe bony defects.</a:t>
            </a:r>
          </a:p>
          <a:p>
            <a:pPr eaLnBrk="1" hangingPunct="1"/>
            <a:r>
              <a:rPr lang="en-US" sz="1600" b="1">
                <a:latin typeface="Tahoma" charset="0"/>
              </a:rPr>
              <a:t>Some hypertensive patients with renal artery stenosis require surgical resection and repair instead of or following angioplasty.</a:t>
            </a:r>
          </a:p>
          <a:p>
            <a:pPr eaLnBrk="1" hangingPunct="1"/>
            <a:endParaRPr lang="en-US" sz="1600" b="1">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pPr eaLnBrk="1" hangingPunct="1"/>
            <a:r>
              <a:rPr lang="en-US" sz="2400">
                <a:latin typeface="Tahoma" charset="0"/>
              </a:rPr>
              <a:t>                    MANAGEMENT ISSUES  </a:t>
            </a:r>
            <a:br>
              <a:rPr lang="en-US" sz="2400">
                <a:latin typeface="Tahoma" charset="0"/>
              </a:rPr>
            </a:br>
            <a:r>
              <a:rPr lang="en-US" sz="2400">
                <a:latin typeface="Tahoma" charset="0"/>
              </a:rPr>
              <a:t>                       </a:t>
            </a:r>
            <a:r>
              <a:rPr lang="en-US" sz="1600">
                <a:latin typeface="Tahoma" charset="0"/>
              </a:rPr>
              <a:t>NEUROFIBROMATOSIS TYPE 2</a:t>
            </a:r>
            <a:endParaRPr lang="en-US" sz="2400">
              <a:latin typeface="Tahoma" charset="0"/>
            </a:endParaRPr>
          </a:p>
        </p:txBody>
      </p:sp>
      <p:sp>
        <p:nvSpPr>
          <p:cNvPr id="39938" name="Content Placeholder 2"/>
          <p:cNvSpPr>
            <a:spLocks noGrp="1"/>
          </p:cNvSpPr>
          <p:nvPr>
            <p:ph idx="1"/>
          </p:nvPr>
        </p:nvSpPr>
        <p:spPr/>
        <p:txBody>
          <a:bodyPr/>
          <a:lstStyle/>
          <a:p>
            <a:pPr eaLnBrk="1" hangingPunct="1">
              <a:buFont typeface="Wingdings" charset="0"/>
              <a:buNone/>
            </a:pPr>
            <a:r>
              <a:rPr lang="en-US" sz="1800" b="1">
                <a:latin typeface="Tahoma" charset="0"/>
              </a:rPr>
              <a:t>Medical Care</a:t>
            </a:r>
          </a:p>
          <a:p>
            <a:pPr eaLnBrk="1" hangingPunct="1">
              <a:buFont typeface="Wingdings" charset="0"/>
              <a:buNone/>
            </a:pPr>
            <a:endParaRPr lang="en-US" sz="1600" b="1">
              <a:latin typeface="Tahoma" charset="0"/>
            </a:endParaRPr>
          </a:p>
          <a:p>
            <a:pPr eaLnBrk="1" hangingPunct="1"/>
            <a:r>
              <a:rPr lang="en-US" sz="1600" b="1">
                <a:latin typeface="Tahoma" charset="0"/>
              </a:rPr>
              <a:t> Multidisciplinary clinic  are important in respect to rapid advances in surgical management viz stereotactic radiosurgery and auditory brainstem implants.</a:t>
            </a:r>
          </a:p>
          <a:p>
            <a:pPr eaLnBrk="1" hangingPunct="1"/>
            <a:endParaRPr lang="en-US" sz="1600" b="1">
              <a:latin typeface="Tahoma" charset="0"/>
            </a:endParaRPr>
          </a:p>
          <a:p>
            <a:pPr eaLnBrk="1" hangingPunct="1"/>
            <a:r>
              <a:rPr lang="en-US" sz="1600" b="1">
                <a:latin typeface="Tahoma" charset="0"/>
              </a:rPr>
              <a:t> Individual with chances of having NF2, annual focused examinations, annual head MRIs and hearing evaluations with BAERs, seem to be reasonable </a:t>
            </a:r>
            <a:r>
              <a:rPr lang="en-US" sz="1600" b="1" u="sng">
                <a:latin typeface="Tahoma" charset="0"/>
              </a:rPr>
              <a:t>screening</a:t>
            </a:r>
            <a:r>
              <a:rPr lang="en-US" sz="1600" b="1">
                <a:latin typeface="Tahoma" charset="0"/>
              </a:rPr>
              <a:t> options.</a:t>
            </a:r>
          </a:p>
          <a:p>
            <a:pPr eaLnBrk="1" hangingPunct="1"/>
            <a:endParaRPr lang="en-US" sz="1600" b="1">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US" sz="2400">
                <a:latin typeface="Tahoma" charset="0"/>
              </a:rPr>
              <a:t>                      MANAGEMENT ISSUES  </a:t>
            </a:r>
            <a:br>
              <a:rPr lang="en-US" sz="2400">
                <a:latin typeface="Tahoma" charset="0"/>
              </a:rPr>
            </a:br>
            <a:r>
              <a:rPr lang="en-US" sz="2400">
                <a:latin typeface="Tahoma" charset="0"/>
              </a:rPr>
              <a:t>                       </a:t>
            </a:r>
            <a:r>
              <a:rPr lang="en-US" sz="1600">
                <a:latin typeface="Tahoma" charset="0"/>
              </a:rPr>
              <a:t>NEUROFIBROMATOSIS TYPE 2</a:t>
            </a:r>
            <a:endParaRPr lang="en-US" sz="2400">
              <a:latin typeface="Tahoma" charset="0"/>
            </a:endParaRPr>
          </a:p>
        </p:txBody>
      </p:sp>
      <p:sp>
        <p:nvSpPr>
          <p:cNvPr id="40962" name="Content Placeholder 2"/>
          <p:cNvSpPr>
            <a:spLocks noGrp="1"/>
          </p:cNvSpPr>
          <p:nvPr>
            <p:ph idx="1"/>
          </p:nvPr>
        </p:nvSpPr>
        <p:spPr/>
        <p:txBody>
          <a:bodyPr/>
          <a:lstStyle/>
          <a:p>
            <a:pPr eaLnBrk="1" hangingPunct="1">
              <a:buFont typeface="Wingdings" charset="0"/>
              <a:buNone/>
            </a:pPr>
            <a:r>
              <a:rPr lang="en-US" sz="1800" b="1">
                <a:latin typeface="Tahoma" charset="0"/>
              </a:rPr>
              <a:t>Surgical Care</a:t>
            </a:r>
          </a:p>
          <a:p>
            <a:pPr eaLnBrk="1" hangingPunct="1"/>
            <a:r>
              <a:rPr lang="en-US" sz="1600" b="1">
                <a:latin typeface="Tahoma" charset="0"/>
              </a:rPr>
              <a:t>Management depends on tumor size ( &gt;3/&lt;3), mass effect in brain stem, hearing status. Patients with tumor size &gt; 3 cm, presence of hearing loss &amp; mass effect mandate surgical intervention. GKS is usually preferred for  tumor &lt; 3 cm with preserved hearing.</a:t>
            </a:r>
          </a:p>
          <a:p>
            <a:pPr eaLnBrk="1" hangingPunct="1"/>
            <a:r>
              <a:rPr lang="en-US" sz="1600" b="1">
                <a:latin typeface="Tahoma" charset="0"/>
              </a:rPr>
              <a:t>Auditory brainstem implants (ABIs) have been used successfully in some patients with hearing loss secondary to vestibular schwannomas.</a:t>
            </a:r>
          </a:p>
          <a:p>
            <a:pPr eaLnBrk="1" hangingPunct="1"/>
            <a:r>
              <a:rPr lang="en-US" sz="1600" b="1">
                <a:latin typeface="Tahoma" charset="0"/>
              </a:rPr>
              <a:t>Meningioma- surgical resection should be considered only when such lesions are causing serious, disabling symptoms.</a:t>
            </a:r>
          </a:p>
          <a:p>
            <a:pPr eaLnBrk="1" hangingPunct="1"/>
            <a:r>
              <a:rPr lang="en-US" sz="1600" b="1">
                <a:latin typeface="Tahoma" charset="0"/>
              </a:rPr>
              <a:t>Resection of spinal cord tumors has its risks and benefits including a palliative function.</a:t>
            </a:r>
          </a:p>
          <a:p>
            <a:pPr eaLnBrk="1" hangingPunct="1"/>
            <a:r>
              <a:rPr lang="en-US" sz="1600" b="1">
                <a:latin typeface="Tahoma" charset="0"/>
              </a:rPr>
              <a:t>Surgical resection of cutaneous or subcutaneous growths can be accomplished by plastic surgical consultation is advisable for areas of great cosmetic concern, such as the face.</a:t>
            </a:r>
          </a:p>
          <a:p>
            <a:pPr eaLnBrk="1" hangingPunct="1"/>
            <a:endParaRPr lang="en-US" sz="1600" b="1">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pPr eaLnBrk="1" hangingPunct="1"/>
            <a:r>
              <a:rPr lang="en-US" sz="2400">
                <a:latin typeface="Tahoma" charset="0"/>
              </a:rPr>
              <a:t>                       MANAGEMENT ISSUES</a:t>
            </a:r>
            <a:br>
              <a:rPr lang="en-US" sz="2400">
                <a:latin typeface="Tahoma" charset="0"/>
              </a:rPr>
            </a:br>
            <a:r>
              <a:rPr lang="en-US" sz="2400">
                <a:latin typeface="Tahoma" charset="0"/>
              </a:rPr>
              <a:t>                             FOLLOW UP</a:t>
            </a:r>
          </a:p>
        </p:txBody>
      </p:sp>
      <p:sp>
        <p:nvSpPr>
          <p:cNvPr id="41986" name="Content Placeholder 2"/>
          <p:cNvSpPr>
            <a:spLocks noGrp="1"/>
          </p:cNvSpPr>
          <p:nvPr>
            <p:ph idx="1"/>
          </p:nvPr>
        </p:nvSpPr>
        <p:spPr/>
        <p:txBody>
          <a:bodyPr/>
          <a:lstStyle/>
          <a:p>
            <a:pPr eaLnBrk="1" hangingPunct="1">
              <a:buFont typeface="Wingdings" charset="0"/>
              <a:buNone/>
            </a:pPr>
            <a:r>
              <a:rPr lang="en-US" sz="1600" b="1" u="sng">
                <a:latin typeface="Tahoma" charset="0"/>
              </a:rPr>
              <a:t>NEUROFIBROMATOSIS 1</a:t>
            </a:r>
            <a:r>
              <a:rPr lang="en-US" sz="1600">
                <a:latin typeface="Tahoma" charset="0"/>
              </a:rPr>
              <a:t>: </a:t>
            </a:r>
          </a:p>
          <a:p>
            <a:pPr eaLnBrk="1" hangingPunct="1">
              <a:buFont typeface="Wingdings" charset="0"/>
              <a:buNone/>
            </a:pPr>
            <a:endParaRPr lang="en-US" sz="1600">
              <a:latin typeface="Tahoma" charset="0"/>
            </a:endParaRPr>
          </a:p>
          <a:p>
            <a:pPr algn="just" eaLnBrk="1" hangingPunct="1"/>
            <a:r>
              <a:rPr lang="en-US" sz="1600" b="1">
                <a:latin typeface="Tahoma" charset="0"/>
              </a:rPr>
              <a:t>Annual assessment of the skin for typical lesions, BP, Neurological evaluation should include a careful history for headaches or motor or sensory symptoms.</a:t>
            </a:r>
          </a:p>
          <a:p>
            <a:pPr algn="just" eaLnBrk="1" hangingPunct="1"/>
            <a:endParaRPr lang="en-US" sz="1600" b="1">
              <a:latin typeface="Tahoma" charset="0"/>
            </a:endParaRPr>
          </a:p>
          <a:p>
            <a:pPr algn="just" eaLnBrk="1" hangingPunct="1"/>
            <a:r>
              <a:rPr lang="en-US" sz="1600" b="1">
                <a:latin typeface="Tahoma" charset="0"/>
              </a:rPr>
              <a:t> Annual ophthalmologic examinations should check for optic nerve pallor, visual acuity changes, visual field defects, and Lisch nodules. </a:t>
            </a:r>
          </a:p>
          <a:p>
            <a:pPr algn="just" eaLnBrk="1" hangingPunct="1"/>
            <a:endParaRPr lang="en-US" sz="1600" b="1">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r>
              <a:rPr lang="en-US" sz="2400">
                <a:latin typeface="Tahoma" charset="0"/>
              </a:rPr>
              <a:t>                        MANAGEMENT ISSUES</a:t>
            </a:r>
            <a:br>
              <a:rPr lang="en-US" sz="2400">
                <a:latin typeface="Tahoma" charset="0"/>
              </a:rPr>
            </a:br>
            <a:r>
              <a:rPr lang="en-US" sz="2400">
                <a:latin typeface="Tahoma" charset="0"/>
              </a:rPr>
              <a:t>                             FOLLOW UP</a:t>
            </a:r>
          </a:p>
        </p:txBody>
      </p:sp>
      <p:sp>
        <p:nvSpPr>
          <p:cNvPr id="43010" name="Content Placeholder 2"/>
          <p:cNvSpPr>
            <a:spLocks noGrp="1"/>
          </p:cNvSpPr>
          <p:nvPr>
            <p:ph idx="1"/>
          </p:nvPr>
        </p:nvSpPr>
        <p:spPr>
          <a:xfrm>
            <a:off x="1182688" y="1981200"/>
            <a:ext cx="7772400" cy="4114800"/>
          </a:xfrm>
        </p:spPr>
        <p:txBody>
          <a:bodyPr/>
          <a:lstStyle/>
          <a:p>
            <a:pPr eaLnBrk="1" hangingPunct="1">
              <a:buFont typeface="Wingdings" charset="0"/>
              <a:buNone/>
            </a:pPr>
            <a:r>
              <a:rPr lang="en-US" sz="1600" b="1" u="sng">
                <a:latin typeface="Tahoma" charset="0"/>
              </a:rPr>
              <a:t>NEUROFIBROMATOSIS 2</a:t>
            </a:r>
            <a:r>
              <a:rPr lang="en-US" sz="1600">
                <a:latin typeface="Tahoma" charset="0"/>
              </a:rPr>
              <a:t> : </a:t>
            </a:r>
          </a:p>
          <a:p>
            <a:pPr eaLnBrk="1" hangingPunct="1">
              <a:buFont typeface="Wingdings" charset="0"/>
              <a:buNone/>
            </a:pPr>
            <a:endParaRPr lang="en-US" sz="1600">
              <a:latin typeface="Tahoma" charset="0"/>
            </a:endParaRPr>
          </a:p>
          <a:p>
            <a:pPr lvl="1" eaLnBrk="1" hangingPunct="1"/>
            <a:r>
              <a:rPr lang="en-US" sz="1600" b="1">
                <a:latin typeface="Tahoma" charset="0"/>
              </a:rPr>
              <a:t>Annual neurological examination looking for subtle deficits or changes in neurologic status that might suggest disease progression.</a:t>
            </a:r>
          </a:p>
          <a:p>
            <a:pPr lvl="1" eaLnBrk="1" hangingPunct="1"/>
            <a:endParaRPr lang="en-US" sz="1600" b="1">
              <a:latin typeface="Tahoma" charset="0"/>
            </a:endParaRPr>
          </a:p>
          <a:p>
            <a:pPr lvl="1" eaLnBrk="1" hangingPunct="1"/>
            <a:r>
              <a:rPr lang="en-US" sz="1600" b="1">
                <a:latin typeface="Tahoma" charset="0"/>
              </a:rPr>
              <a:t>Annual hearing screening with BAER with referral to an audiologist for amplification, augmentation, or speech therapy recommendations.</a:t>
            </a:r>
          </a:p>
          <a:p>
            <a:pPr lvl="1" eaLnBrk="1" hangingPunct="1"/>
            <a:endParaRPr lang="en-US" sz="1600" b="1">
              <a:latin typeface="Tahoma" charset="0"/>
            </a:endParaRPr>
          </a:p>
          <a:p>
            <a:pPr lvl="1" eaLnBrk="1" hangingPunct="1"/>
            <a:r>
              <a:rPr lang="en-US" sz="1600" b="1">
                <a:latin typeface="Tahoma" charset="0"/>
              </a:rPr>
              <a:t>Annual MRI to monitor existing lesions or look for presymptomatic lesions.</a:t>
            </a:r>
          </a:p>
          <a:p>
            <a:pPr lvl="1" eaLnBrk="1" hangingPunct="1"/>
            <a:endParaRPr lang="en-US" sz="1600" b="1">
              <a:latin typeface="Tahoma" charset="0"/>
            </a:endParaRPr>
          </a:p>
          <a:p>
            <a:pPr lvl="1" eaLnBrk="1" hangingPunct="1"/>
            <a:r>
              <a:rPr lang="en-US" sz="1600" b="1">
                <a:latin typeface="Tahoma" charset="0"/>
              </a:rPr>
              <a:t>Annual ophthalmologic evaluations to monitor visual acuity.</a:t>
            </a:r>
          </a:p>
          <a:p>
            <a:pPr eaLnBrk="1" hangingPunct="1"/>
            <a:endParaRPr lang="en-US" sz="1600" b="1">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150938" y="214313"/>
            <a:ext cx="7793037" cy="1233487"/>
          </a:xfrm>
        </p:spPr>
        <p:txBody>
          <a:bodyPr/>
          <a:lstStyle/>
          <a:p>
            <a:pPr eaLnBrk="1" hangingPunct="1"/>
            <a:r>
              <a:rPr lang="en-US" sz="2400">
                <a:latin typeface="Tahoma" charset="0"/>
              </a:rPr>
              <a:t>                      MANAGEMENT ISSUES</a:t>
            </a:r>
            <a:br>
              <a:rPr lang="en-US" sz="2400">
                <a:latin typeface="Tahoma" charset="0"/>
              </a:rPr>
            </a:br>
            <a:r>
              <a:rPr lang="en-US" sz="2400">
                <a:latin typeface="Tahoma" charset="0"/>
              </a:rPr>
              <a:t>                            PROGNOSIS</a:t>
            </a:r>
          </a:p>
        </p:txBody>
      </p:sp>
      <p:sp>
        <p:nvSpPr>
          <p:cNvPr id="44034" name="Content Placeholder 2"/>
          <p:cNvSpPr>
            <a:spLocks noGrp="1"/>
          </p:cNvSpPr>
          <p:nvPr>
            <p:ph idx="1"/>
          </p:nvPr>
        </p:nvSpPr>
        <p:spPr>
          <a:xfrm>
            <a:off x="1182688" y="1828800"/>
            <a:ext cx="7772400" cy="4303713"/>
          </a:xfrm>
        </p:spPr>
        <p:txBody>
          <a:bodyPr/>
          <a:lstStyle/>
          <a:p>
            <a:pPr eaLnBrk="1" hangingPunct="1"/>
            <a:r>
              <a:rPr lang="en-US" sz="1800">
                <a:latin typeface="Tahoma" charset="0"/>
              </a:rPr>
              <a:t>NF 1: Most individuals with NF1 lead relatively normal life. The major cause of increased morbidity and subsequent mortality are hypertension, sequelae of spinal cord lesions, and malignancy. Optic gliomas are indolent, low-grade lesions and infact, Optic nerve lesions associated with NF1 are less aggressive. Occasionally, a large or deep plexiform neurofibroma residing within the brachial or pelvic plexus undergoes malignant transformation to a neurofibrosarcoma.</a:t>
            </a:r>
          </a:p>
          <a:p>
            <a:pPr eaLnBrk="1" hangingPunct="1"/>
            <a:endParaRPr lang="en-US" sz="1800">
              <a:latin typeface="Tahoma" charset="0"/>
            </a:endParaRPr>
          </a:p>
          <a:p>
            <a:pPr eaLnBrk="1" hangingPunct="1"/>
            <a:r>
              <a:rPr lang="en-US" sz="1800">
                <a:latin typeface="Tahoma" charset="0"/>
              </a:rPr>
              <a:t>NF 2: The prognosis of NF2 depends on age of onset of symptoms, degree of hearing deficit,  number and location of tumors. The tumors themselves are relatively indolent and do not undergo malignant transformation. Vestibular schwannomas and meningiomas in NF2 tend to be more aggressive than in cases of sporadic tumors, with a tendency for more extensive local invasion and histologic evidence of increased mitoses. </a:t>
            </a:r>
          </a:p>
          <a:p>
            <a:pPr eaLnBrk="1" hangingPunct="1">
              <a:buFont typeface="Wingdings" charset="0"/>
              <a:buNone/>
            </a:pPr>
            <a:r>
              <a:rPr lang="en-US" sz="1800">
                <a:latin typeface="Tahoma" charset="0"/>
              </a:rPr>
              <a:t>  </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pPr eaLnBrk="1" hangingPunct="1"/>
            <a:r>
              <a:rPr lang="en-US" sz="2400">
                <a:latin typeface="Tahoma" charset="0"/>
              </a:rPr>
              <a:t>                       MANAGEMENT ISSUES</a:t>
            </a:r>
            <a:br>
              <a:rPr lang="en-US" sz="2400">
                <a:latin typeface="Tahoma" charset="0"/>
              </a:rPr>
            </a:br>
            <a:r>
              <a:rPr lang="en-US" sz="1800">
                <a:latin typeface="Tahoma" charset="0"/>
              </a:rPr>
              <a:t>                                MEDICAL/ LEGAL PITFALLS</a:t>
            </a:r>
            <a:r>
              <a:rPr lang="en-US" sz="2400">
                <a:solidFill>
                  <a:schemeClr val="tx1"/>
                </a:solidFill>
                <a:latin typeface="Tahoma" charset="0"/>
              </a:rPr>
              <a:t/>
            </a:r>
            <a:br>
              <a:rPr lang="en-US" sz="2400">
                <a:solidFill>
                  <a:schemeClr val="tx1"/>
                </a:solidFill>
                <a:latin typeface="Tahoma" charset="0"/>
              </a:rPr>
            </a:br>
            <a:endParaRPr lang="en-US" sz="2400">
              <a:latin typeface="Tahoma" charset="0"/>
            </a:endParaRPr>
          </a:p>
        </p:txBody>
      </p:sp>
      <p:sp>
        <p:nvSpPr>
          <p:cNvPr id="45058" name="Content Placeholder 2"/>
          <p:cNvSpPr>
            <a:spLocks noGrp="1"/>
          </p:cNvSpPr>
          <p:nvPr>
            <p:ph idx="1"/>
          </p:nvPr>
        </p:nvSpPr>
        <p:spPr/>
        <p:txBody>
          <a:bodyPr/>
          <a:lstStyle/>
          <a:p>
            <a:pPr eaLnBrk="1" hangingPunct="1">
              <a:buFont typeface="Wingdings" charset="0"/>
              <a:buNone/>
            </a:pPr>
            <a:endParaRPr lang="en-US" sz="1600" b="1">
              <a:latin typeface="Tahoma" charset="0"/>
            </a:endParaRPr>
          </a:p>
          <a:p>
            <a:pPr eaLnBrk="1" hangingPunct="1"/>
            <a:r>
              <a:rPr lang="en-US" sz="1600" b="1">
                <a:latin typeface="Tahoma" charset="0"/>
              </a:rPr>
              <a:t>Failure to identify at  early stage –scoliosis, spinal cord lesions, CNS tumors so that interventions can be initiated prior to permanent neurological damage.</a:t>
            </a:r>
          </a:p>
          <a:p>
            <a:pPr eaLnBrk="1" hangingPunct="1"/>
            <a:endParaRPr lang="en-US" sz="1600" b="1">
              <a:latin typeface="Tahoma" charset="0"/>
            </a:endParaRPr>
          </a:p>
          <a:p>
            <a:pPr eaLnBrk="1" hangingPunct="1"/>
            <a:r>
              <a:rPr lang="en-US" sz="1600" b="1">
                <a:latin typeface="Tahoma" charset="0"/>
              </a:rPr>
              <a:t>Failure to identify and appropriately treat alternative causes of hypertension</a:t>
            </a:r>
          </a:p>
          <a:p>
            <a:pPr eaLnBrk="1" hangingPunct="1">
              <a:buFont typeface="Wingdings" charset="0"/>
              <a:buNone/>
            </a:pPr>
            <a:endParaRPr lang="en-US" sz="1600" b="1">
              <a:latin typeface="Tahoma" charset="0"/>
            </a:endParaRPr>
          </a:p>
          <a:p>
            <a:pPr eaLnBrk="1" hangingPunct="1"/>
            <a:r>
              <a:rPr lang="en-US" sz="1600" b="1">
                <a:latin typeface="Tahoma" charset="0"/>
              </a:rPr>
              <a:t>Failure to provide appropriate counseling / screening in high risk group.</a:t>
            </a:r>
          </a:p>
          <a:p>
            <a:pPr eaLnBrk="1" hangingPunct="1"/>
            <a:endParaRPr lang="en-US" sz="1600" b="1">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1150938" y="214313"/>
            <a:ext cx="7793037" cy="1081087"/>
          </a:xfrm>
        </p:spPr>
        <p:txBody>
          <a:bodyPr/>
          <a:lstStyle/>
          <a:p>
            <a:pPr eaLnBrk="1" hangingPunct="1"/>
            <a:r>
              <a:rPr lang="en-US" sz="2800">
                <a:latin typeface="Tahoma" charset="0"/>
              </a:rPr>
              <a:t>          TUBEROUS SCLEROSIS COMPLEX</a:t>
            </a:r>
            <a:br>
              <a:rPr lang="en-US" sz="2800">
                <a:latin typeface="Tahoma" charset="0"/>
              </a:rPr>
            </a:br>
            <a:r>
              <a:rPr lang="en-US" sz="2800">
                <a:latin typeface="Tahoma" charset="0"/>
              </a:rPr>
              <a:t>             (Bourneville</a:t>
            </a:r>
            <a:r>
              <a:rPr lang="ja-JP" altLang="en-US" sz="2800">
                <a:latin typeface="Tahoma" charset="0"/>
              </a:rPr>
              <a:t>’</a:t>
            </a:r>
            <a:r>
              <a:rPr lang="en-US" altLang="ja-JP" sz="2800">
                <a:latin typeface="Tahoma" charset="0"/>
              </a:rPr>
              <a:t>s Disease)</a:t>
            </a:r>
            <a:endParaRPr lang="en-US" sz="2800">
              <a:latin typeface="Tahoma" charset="0"/>
            </a:endParaRPr>
          </a:p>
        </p:txBody>
      </p:sp>
      <p:sp>
        <p:nvSpPr>
          <p:cNvPr id="46082" name="Rectangle 3"/>
          <p:cNvSpPr>
            <a:spLocks noGrp="1" noChangeArrowheads="1"/>
          </p:cNvSpPr>
          <p:nvPr>
            <p:ph type="body" idx="1"/>
          </p:nvPr>
        </p:nvSpPr>
        <p:spPr/>
        <p:txBody>
          <a:bodyPr/>
          <a:lstStyle/>
          <a:p>
            <a:pPr eaLnBrk="1" hangingPunct="1"/>
            <a:r>
              <a:rPr lang="en-US" sz="1800">
                <a:latin typeface="Tahoma" charset="0"/>
              </a:rPr>
              <a:t>Characterized by development of hamartomas in multiple organs.</a:t>
            </a:r>
          </a:p>
          <a:p>
            <a:pPr eaLnBrk="1" hangingPunct="1"/>
            <a:endParaRPr lang="en-US" sz="1800">
              <a:latin typeface="Tahoma" charset="0"/>
            </a:endParaRPr>
          </a:p>
          <a:p>
            <a:pPr eaLnBrk="1" hangingPunct="1"/>
            <a:r>
              <a:rPr lang="en-US" sz="1800">
                <a:latin typeface="Tahoma" charset="0"/>
              </a:rPr>
              <a:t>TSC first described by von Recklinghausen (1862); Bournevilles (1880) completely elaborated it and coined the term </a:t>
            </a:r>
            <a:r>
              <a:rPr lang="ja-JP" altLang="en-US" sz="1800">
                <a:latin typeface="Tahoma" charset="0"/>
              </a:rPr>
              <a:t>“</a:t>
            </a:r>
            <a:r>
              <a:rPr lang="en-US" altLang="ja-JP" sz="1800">
                <a:latin typeface="Tahoma" charset="0"/>
              </a:rPr>
              <a:t>tuberous sclerosis</a:t>
            </a:r>
            <a:r>
              <a:rPr lang="ja-JP" altLang="en-US" sz="1800">
                <a:latin typeface="Tahoma" charset="0"/>
              </a:rPr>
              <a:t>”</a:t>
            </a:r>
            <a:r>
              <a:rPr lang="en-US" altLang="ja-JP" sz="1800">
                <a:latin typeface="Tahoma" charset="0"/>
              </a:rPr>
              <a:t> .</a:t>
            </a:r>
          </a:p>
          <a:p>
            <a:pPr eaLnBrk="1" hangingPunct="1">
              <a:buFont typeface="Wingdings" charset="0"/>
              <a:buNone/>
            </a:pPr>
            <a:endParaRPr lang="en-US" sz="1800">
              <a:latin typeface="Tahoma" charset="0"/>
            </a:endParaRPr>
          </a:p>
          <a:p>
            <a:pPr eaLnBrk="1" hangingPunct="1"/>
            <a:r>
              <a:rPr lang="en-US" sz="1800">
                <a:latin typeface="Tahoma" charset="0"/>
              </a:rPr>
              <a:t>Tuberous sclerosis is a genetic disorder with an autosomal dominant pattern of inheritance, and penetranceis 100%. TSC is caused by mutations on either of twogenes TSC1 &amp; TSC2, which encode for the proteins hamartin and tuberin respectively. These proteins act as tumour growth suppressors .</a:t>
            </a:r>
          </a:p>
          <a:p>
            <a:pPr eaLnBrk="1" hangingPunct="1"/>
            <a:endParaRPr lang="en-US" sz="1800">
              <a:latin typeface="Tahoma" charset="0"/>
            </a:endParaRPr>
          </a:p>
          <a:p>
            <a:pPr eaLnBrk="1" hangingPunct="1"/>
            <a:r>
              <a:rPr lang="en-US" sz="1800">
                <a:latin typeface="Tahoma" charset="0"/>
              </a:rPr>
              <a:t>Vogt</a:t>
            </a:r>
            <a:r>
              <a:rPr lang="ja-JP" altLang="en-US" sz="1800">
                <a:latin typeface="Tahoma" charset="0"/>
              </a:rPr>
              <a:t>’</a:t>
            </a:r>
            <a:r>
              <a:rPr lang="en-US" altLang="ja-JP" sz="1800">
                <a:latin typeface="Tahoma" charset="0"/>
              </a:rPr>
              <a:t>s triad- seizure, mental retardation and adenoma sebaceum(30%)</a:t>
            </a:r>
          </a:p>
          <a:p>
            <a:pPr eaLnBrk="1" hangingPunct="1"/>
            <a:endParaRPr lang="en-US" sz="18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b="1">
                <a:latin typeface="Tahoma" charset="0"/>
              </a:rPr>
              <a:t>                                     </a:t>
            </a:r>
            <a:r>
              <a:rPr lang="en-US" sz="1200" b="1">
                <a:latin typeface="Tahoma" charset="0"/>
              </a:rPr>
              <a:t>Introduction contd..</a:t>
            </a:r>
          </a:p>
        </p:txBody>
      </p:sp>
      <p:sp>
        <p:nvSpPr>
          <p:cNvPr id="18434" name="Rectangle 3"/>
          <p:cNvSpPr>
            <a:spLocks noGrp="1" noChangeArrowheads="1"/>
          </p:cNvSpPr>
          <p:nvPr>
            <p:ph type="body" idx="1"/>
          </p:nvPr>
        </p:nvSpPr>
        <p:spPr>
          <a:xfrm>
            <a:off x="1182688" y="1752600"/>
            <a:ext cx="7772400" cy="4379913"/>
          </a:xfrm>
        </p:spPr>
        <p:txBody>
          <a:bodyPr/>
          <a:lstStyle/>
          <a:p>
            <a:pPr eaLnBrk="1" hangingPunct="1"/>
            <a:endParaRPr lang="en-US" sz="1800">
              <a:latin typeface="Tahoma" charset="0"/>
            </a:endParaRPr>
          </a:p>
          <a:p>
            <a:pPr eaLnBrk="1" hangingPunct="1"/>
            <a:r>
              <a:rPr lang="en-US" sz="1800">
                <a:latin typeface="Tahoma" charset="0"/>
              </a:rPr>
              <a:t>Phakomatomatosis (greek root phakos=birthmark) are a group of hereditary disorders with cutaneous, ocular and neurological manifestation; these include neurofibromatosis, tuberous sclerosis complex, von Hippel-Lindau disease and the neurocutaneous angiomatosis.</a:t>
            </a:r>
          </a:p>
          <a:p>
            <a:pPr eaLnBrk="1" hangingPunct="1"/>
            <a:endParaRPr lang="en-US" sz="1800">
              <a:latin typeface="Tahoma" charset="0"/>
            </a:endParaRPr>
          </a:p>
          <a:p>
            <a:pPr eaLnBrk="1" hangingPunct="1"/>
            <a:r>
              <a:rPr lang="en-US" sz="1800">
                <a:latin typeface="Tahoma" charset="0"/>
              </a:rPr>
              <a:t>The variable expression and overlap of many of these disorders can make diagnosis difficult. Evaluations of multiple systems and multiple family members is best accomplished by a multidisciplinary group, including geneticist, ophthalmologist, dermatologist, neurologist and neurosurgeon. Diagnosis and treatment should be designed for the affected patient and his family members in a way to avoid fragmentation of medical care.</a:t>
            </a:r>
          </a:p>
          <a:p>
            <a:pPr eaLnBrk="1" hangingPunct="1"/>
            <a:endParaRPr lang="en-US" sz="1800">
              <a:latin typeface="Tahoma" charset="0"/>
            </a:endParaRPr>
          </a:p>
          <a:p>
            <a:pPr eaLnBrk="1" hangingPunct="1"/>
            <a:endParaRPr lang="en-US" sz="1800">
              <a:latin typeface="Tahom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sz="2800">
                <a:latin typeface="Tahoma" charset="0"/>
              </a:rPr>
              <a:t>           TUBEROUS SCLEROSIS COMPLEX</a:t>
            </a:r>
            <a:br>
              <a:rPr lang="en-US" sz="2800">
                <a:latin typeface="Tahoma" charset="0"/>
              </a:rPr>
            </a:br>
            <a:r>
              <a:rPr lang="en-US" sz="1600">
                <a:solidFill>
                  <a:srgbClr val="000000"/>
                </a:solidFill>
                <a:latin typeface="Tahoma" charset="0"/>
              </a:rPr>
              <a:t> Diagnostic Criteria Committee of the National Tuberous Sclerosis Association (USA)</a:t>
            </a:r>
            <a:r>
              <a:rPr lang="en-US" sz="2800">
                <a:latin typeface="Tahoma" charset="0"/>
              </a:rPr>
              <a:t/>
            </a:r>
            <a:br>
              <a:rPr lang="en-US" sz="2800">
                <a:latin typeface="Tahoma" charset="0"/>
              </a:rPr>
            </a:br>
            <a:endParaRPr lang="en-US" sz="2800">
              <a:latin typeface="Tahoma" charset="0"/>
            </a:endParaRPr>
          </a:p>
        </p:txBody>
      </p:sp>
      <p:sp>
        <p:nvSpPr>
          <p:cNvPr id="47106" name="Content Placeholder 2"/>
          <p:cNvSpPr>
            <a:spLocks noGrp="1"/>
          </p:cNvSpPr>
          <p:nvPr>
            <p:ph idx="1"/>
          </p:nvPr>
        </p:nvSpPr>
        <p:spPr/>
        <p:txBody>
          <a:bodyPr/>
          <a:lstStyle/>
          <a:p>
            <a:pPr>
              <a:buFont typeface="Wingdings" charset="0"/>
              <a:buNone/>
            </a:pPr>
            <a:r>
              <a:rPr lang="en-US" sz="1600" b="1">
                <a:latin typeface="Tahoma" charset="0"/>
              </a:rPr>
              <a:t>Major features</a:t>
            </a:r>
          </a:p>
          <a:p>
            <a:pPr lvl="2"/>
            <a:r>
              <a:rPr lang="en-US" sz="1600" b="1">
                <a:latin typeface="Tahoma" charset="0"/>
              </a:rPr>
              <a:t>Facial angiofibromas or forehead plaque</a:t>
            </a:r>
          </a:p>
          <a:p>
            <a:pPr lvl="2"/>
            <a:r>
              <a:rPr lang="en-US" sz="1600" b="1">
                <a:latin typeface="Tahoma" charset="0"/>
              </a:rPr>
              <a:t>Nontraumatic ungual or periungual fibroma</a:t>
            </a:r>
          </a:p>
          <a:p>
            <a:pPr lvl="2"/>
            <a:r>
              <a:rPr lang="en-US" sz="1600" b="1">
                <a:latin typeface="Tahoma" charset="0"/>
              </a:rPr>
              <a:t>Hypomelanotic macules (&gt;3)</a:t>
            </a:r>
          </a:p>
          <a:p>
            <a:pPr lvl="2"/>
            <a:r>
              <a:rPr lang="en-US" sz="1600" b="1">
                <a:latin typeface="Tahoma" charset="0"/>
              </a:rPr>
              <a:t>Shagreen patch (connective tissue nevus)</a:t>
            </a:r>
          </a:p>
          <a:p>
            <a:pPr lvl="2"/>
            <a:r>
              <a:rPr lang="en-US" sz="1600" b="1">
                <a:latin typeface="Tahoma" charset="0"/>
              </a:rPr>
              <a:t>Multiple retinal nodular hamartoma</a:t>
            </a:r>
          </a:p>
          <a:p>
            <a:pPr lvl="2"/>
            <a:r>
              <a:rPr lang="en-US" sz="1600" b="1">
                <a:latin typeface="Tahoma" charset="0"/>
              </a:rPr>
              <a:t>Cortical tuber.</a:t>
            </a:r>
          </a:p>
          <a:p>
            <a:pPr lvl="2"/>
            <a:r>
              <a:rPr lang="en-US" sz="1600" b="1">
                <a:latin typeface="Tahoma" charset="0"/>
              </a:rPr>
              <a:t>Subependymal giant cell astrocytoma</a:t>
            </a:r>
          </a:p>
          <a:p>
            <a:pPr lvl="2"/>
            <a:r>
              <a:rPr lang="en-US" sz="1600" b="1">
                <a:latin typeface="Tahoma" charset="0"/>
              </a:rPr>
              <a:t>Cardiac rhabdomyoma, single or multiple</a:t>
            </a:r>
          </a:p>
          <a:p>
            <a:pPr lvl="2"/>
            <a:r>
              <a:rPr lang="en-US" sz="1600" b="1">
                <a:latin typeface="Tahoma" charset="0"/>
              </a:rPr>
              <a:t>Lymphangioleiomyomatosis .</a:t>
            </a:r>
          </a:p>
          <a:p>
            <a:pPr lvl="2"/>
            <a:r>
              <a:rPr lang="en-US" sz="1600" b="1">
                <a:latin typeface="Tahoma" charset="0"/>
              </a:rPr>
              <a:t>Renal AML </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sz="2400">
                <a:latin typeface="Tahoma" charset="0"/>
              </a:rPr>
              <a:t>              TUBEROUS SCLEROSIS COMPLEX</a:t>
            </a:r>
          </a:p>
        </p:txBody>
      </p:sp>
      <p:sp>
        <p:nvSpPr>
          <p:cNvPr id="48130" name="Content Placeholder 2"/>
          <p:cNvSpPr>
            <a:spLocks noGrp="1"/>
          </p:cNvSpPr>
          <p:nvPr>
            <p:ph idx="1"/>
          </p:nvPr>
        </p:nvSpPr>
        <p:spPr/>
        <p:txBody>
          <a:bodyPr/>
          <a:lstStyle/>
          <a:p>
            <a:pPr lvl="1"/>
            <a:r>
              <a:rPr lang="en-US" sz="1600" b="1">
                <a:latin typeface="Tahoma" charset="0"/>
              </a:rPr>
              <a:t>Minor features</a:t>
            </a:r>
          </a:p>
          <a:p>
            <a:pPr lvl="2"/>
            <a:r>
              <a:rPr lang="en-US" sz="1600" b="1">
                <a:latin typeface="Tahoma" charset="0"/>
              </a:rPr>
              <a:t>Multiple randomly distributed pits in dental enamel</a:t>
            </a:r>
          </a:p>
          <a:p>
            <a:pPr lvl="2"/>
            <a:r>
              <a:rPr lang="en-US" sz="1600" b="1">
                <a:latin typeface="Tahoma" charset="0"/>
              </a:rPr>
              <a:t>Hamartomatous rectal polyps.</a:t>
            </a:r>
          </a:p>
          <a:p>
            <a:pPr lvl="2"/>
            <a:r>
              <a:rPr lang="en-US" sz="1600" b="1">
                <a:latin typeface="Tahoma" charset="0"/>
              </a:rPr>
              <a:t>Bone cysts.</a:t>
            </a:r>
          </a:p>
          <a:p>
            <a:pPr lvl="2"/>
            <a:r>
              <a:rPr lang="en-US" sz="1600" b="1">
                <a:latin typeface="Tahoma" charset="0"/>
              </a:rPr>
              <a:t>Cerebral white matter radial migration lines.</a:t>
            </a:r>
          </a:p>
          <a:p>
            <a:pPr lvl="2"/>
            <a:r>
              <a:rPr lang="en-US" sz="1600" b="1">
                <a:latin typeface="Tahoma" charset="0"/>
              </a:rPr>
              <a:t>Retinal achromic patch</a:t>
            </a:r>
          </a:p>
          <a:p>
            <a:pPr lvl="2"/>
            <a:r>
              <a:rPr lang="en-US" sz="1600" b="1">
                <a:latin typeface="Tahoma" charset="0"/>
              </a:rPr>
              <a:t>"Confetti" skin lesions</a:t>
            </a:r>
          </a:p>
          <a:p>
            <a:pPr lvl="2"/>
            <a:r>
              <a:rPr lang="en-US" sz="1600" b="1">
                <a:latin typeface="Tahoma" charset="0"/>
              </a:rPr>
              <a:t>Multiple renal cysts</a:t>
            </a:r>
          </a:p>
          <a:p>
            <a:pPr lvl="1"/>
            <a:r>
              <a:rPr lang="en-US" sz="1600" b="1">
                <a:latin typeface="Tahoma" charset="0"/>
              </a:rPr>
              <a:t>Diagnostic criteria</a:t>
            </a:r>
          </a:p>
          <a:p>
            <a:pPr lvl="2"/>
            <a:r>
              <a:rPr lang="en-US" sz="1600" b="1">
                <a:latin typeface="Tahoma" charset="0"/>
              </a:rPr>
              <a:t>Definite TSC - Either two major features or one major feature plus two minor features</a:t>
            </a:r>
          </a:p>
          <a:p>
            <a:pPr lvl="2"/>
            <a:r>
              <a:rPr lang="en-US" sz="1600" b="1">
                <a:latin typeface="Tahoma" charset="0"/>
              </a:rPr>
              <a:t>Probable TSC - One major plus one minor feature</a:t>
            </a:r>
          </a:p>
          <a:p>
            <a:pPr lvl="2"/>
            <a:r>
              <a:rPr lang="en-US" sz="1600" b="1">
                <a:latin typeface="Tahoma" charset="0"/>
              </a:rPr>
              <a:t>Possible TSC - Either one major feature or two or more minor features</a:t>
            </a:r>
          </a:p>
          <a:p>
            <a:endParaRPr lang="en-US" sz="1600" b="1">
              <a:latin typeface="Tahoma" charset="0"/>
            </a:endParaRPr>
          </a:p>
          <a:p>
            <a:endParaRPr lang="en-US" sz="1600" b="1">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1150938" y="214313"/>
            <a:ext cx="7793037" cy="1538287"/>
          </a:xfrm>
        </p:spPr>
        <p:txBody>
          <a:bodyPr/>
          <a:lstStyle/>
          <a:p>
            <a:pPr eaLnBrk="1" hangingPunct="1"/>
            <a:r>
              <a:rPr lang="en-US" sz="2800">
                <a:latin typeface="Tahoma" charset="0"/>
              </a:rPr>
              <a:t>            TUBEROUS SCLEROSIS COMPLEX</a:t>
            </a:r>
            <a:br>
              <a:rPr lang="en-US" sz="2800">
                <a:latin typeface="Tahoma" charset="0"/>
              </a:rPr>
            </a:br>
            <a:r>
              <a:rPr lang="en-US" sz="2800">
                <a:latin typeface="Tahoma" charset="0"/>
              </a:rPr>
              <a:t>                        DIAGNOSIS</a:t>
            </a:r>
          </a:p>
        </p:txBody>
      </p:sp>
      <p:sp>
        <p:nvSpPr>
          <p:cNvPr id="49154" name="Rectangle 3"/>
          <p:cNvSpPr>
            <a:spLocks noGrp="1" noChangeArrowheads="1"/>
          </p:cNvSpPr>
          <p:nvPr>
            <p:ph type="body" idx="1"/>
          </p:nvPr>
        </p:nvSpPr>
        <p:spPr/>
        <p:txBody>
          <a:bodyPr/>
          <a:lstStyle/>
          <a:p>
            <a:pPr eaLnBrk="1" hangingPunct="1"/>
            <a:r>
              <a:rPr lang="en-US" sz="1600" b="1">
                <a:latin typeface="Tahoma" charset="0"/>
              </a:rPr>
              <a:t>Molecular genetic testing :  Genetic testing identifies mutations in up to 75-80% of affected individuals.</a:t>
            </a:r>
          </a:p>
          <a:p>
            <a:pPr eaLnBrk="1" hangingPunct="1"/>
            <a:endParaRPr lang="en-US" sz="1600" b="1">
              <a:latin typeface="Tahoma" charset="0"/>
            </a:endParaRPr>
          </a:p>
          <a:p>
            <a:pPr eaLnBrk="1" hangingPunct="1"/>
            <a:r>
              <a:rPr lang="en-US" sz="1600" b="1">
                <a:latin typeface="Tahoma" charset="0"/>
              </a:rPr>
              <a:t>Three diagnostic imaging procedures are usually undertaken:          CT/ MRI scans of the brain, renal ultrasounds, and echocardiogram.</a:t>
            </a:r>
          </a:p>
          <a:p>
            <a:pPr eaLnBrk="1" hangingPunct="1"/>
            <a:endParaRPr lang="en-US" sz="1600" b="1">
              <a:latin typeface="Tahoma" charset="0"/>
            </a:endParaRPr>
          </a:p>
          <a:p>
            <a:r>
              <a:rPr lang="en-US" sz="1600" b="1">
                <a:latin typeface="Tahoma" charset="0"/>
              </a:rPr>
              <a:t> CT or MRI scans of the brain-  SEGA, hydocephalus, cortical tubers. FLAIR is superior for identification of tubers. Contrast can be administered; however, both SEGAs and SENs typically enhance.</a:t>
            </a:r>
          </a:p>
          <a:p>
            <a:endParaRPr lang="en-US" sz="1600" b="1">
              <a:latin typeface="Tahoma" charset="0"/>
            </a:endParaRPr>
          </a:p>
          <a:p>
            <a:r>
              <a:rPr lang="en-US" sz="1600" b="1">
                <a:latin typeface="Tahoma" charset="0"/>
              </a:rPr>
              <a:t>EEG should be performed in patients with TSC in whom seizures are suspected</a:t>
            </a:r>
          </a:p>
          <a:p>
            <a:pPr>
              <a:buFont typeface="Wingdings" charset="0"/>
              <a:buNone/>
            </a:pPr>
            <a:endParaRPr lang="en-US" sz="1600" b="1">
              <a:latin typeface="Tahoma" charset="0"/>
            </a:endParaRPr>
          </a:p>
          <a:p>
            <a:pPr eaLnBrk="1" hangingPunct="1"/>
            <a:endParaRPr lang="en-US" sz="1600" b="1">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sz="2800">
                <a:solidFill>
                  <a:srgbClr val="333399"/>
                </a:solidFill>
                <a:latin typeface="Tahoma" charset="0"/>
              </a:rPr>
              <a:t>            TUBEROUS SCLEROSIS COMPLEX</a:t>
            </a:r>
            <a:br>
              <a:rPr lang="en-US" sz="2800">
                <a:solidFill>
                  <a:srgbClr val="333399"/>
                </a:solidFill>
                <a:latin typeface="Tahoma" charset="0"/>
              </a:rPr>
            </a:br>
            <a:r>
              <a:rPr lang="en-US" sz="2800">
                <a:solidFill>
                  <a:srgbClr val="333399"/>
                </a:solidFill>
                <a:latin typeface="Tahoma" charset="0"/>
              </a:rPr>
              <a:t>                         MANAGEMENT</a:t>
            </a:r>
            <a:endParaRPr lang="en-US">
              <a:latin typeface="Tahoma" charset="0"/>
            </a:endParaRPr>
          </a:p>
        </p:txBody>
      </p:sp>
      <p:sp>
        <p:nvSpPr>
          <p:cNvPr id="50178" name="Content Placeholder 2"/>
          <p:cNvSpPr>
            <a:spLocks noGrp="1"/>
          </p:cNvSpPr>
          <p:nvPr>
            <p:ph idx="1"/>
          </p:nvPr>
        </p:nvSpPr>
        <p:spPr/>
        <p:txBody>
          <a:bodyPr/>
          <a:lstStyle/>
          <a:p>
            <a:pPr>
              <a:buFont typeface="Wingdings" charset="0"/>
              <a:buNone/>
            </a:pPr>
            <a:r>
              <a:rPr lang="en-US" sz="1600" b="1">
                <a:latin typeface="Tahoma" charset="0"/>
              </a:rPr>
              <a:t>Medical Care</a:t>
            </a:r>
          </a:p>
          <a:p>
            <a:r>
              <a:rPr lang="en-US" sz="1600" b="1">
                <a:latin typeface="Tahoma" charset="0"/>
              </a:rPr>
              <a:t>Rapamycin (sirolimus) is a immunosuppressant, which forms an inhibitory complex with the immunophilin FKBP12, may have benefit in SEGA &amp; AML.</a:t>
            </a:r>
          </a:p>
          <a:p>
            <a:r>
              <a:rPr lang="en-US" sz="1600" b="1">
                <a:latin typeface="Tahoma" charset="0"/>
              </a:rPr>
              <a:t> Antiepileptic medications (AEDs) are the mainstay of therapy for patients with TSC.  Vigabatrin is the drug of first choice for children with TSC and infantile spasms. Topiramate, lamotrigine, valproate, and adrenocorticotropic hormone (ACTH)/steroids are also useful.Carbamazepine, oxcarbazepine, and phenytoin may cause exacerbation of seizures, particularly in younger children and infants.</a:t>
            </a:r>
          </a:p>
          <a:p>
            <a:r>
              <a:rPr lang="en-US" sz="1600" b="1">
                <a:latin typeface="Tahoma" charset="0"/>
              </a:rPr>
              <a:t>Goals of treatment for patients with TSC are the same as for all patients with a multisystem chronic disease - providing the best possible quality of life with the fewest complications from the underlying disease process.</a:t>
            </a:r>
          </a:p>
          <a:p>
            <a:endParaRPr lang="en-US" sz="1600" b="1">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sz="2800">
                <a:solidFill>
                  <a:srgbClr val="333399"/>
                </a:solidFill>
                <a:latin typeface="Tahoma" charset="0"/>
              </a:rPr>
              <a:t>           TUBEROUS SCLEROSIS COMPLEX</a:t>
            </a:r>
            <a:br>
              <a:rPr lang="en-US" sz="2800">
                <a:solidFill>
                  <a:srgbClr val="333399"/>
                </a:solidFill>
                <a:latin typeface="Tahoma" charset="0"/>
              </a:rPr>
            </a:br>
            <a:r>
              <a:rPr lang="en-US" sz="2800">
                <a:solidFill>
                  <a:srgbClr val="333399"/>
                </a:solidFill>
                <a:latin typeface="Tahoma" charset="0"/>
              </a:rPr>
              <a:t>                         MANAGEMENT</a:t>
            </a:r>
            <a:endParaRPr lang="en-US">
              <a:latin typeface="Tahoma" charset="0"/>
            </a:endParaRPr>
          </a:p>
        </p:txBody>
      </p:sp>
      <p:sp>
        <p:nvSpPr>
          <p:cNvPr id="51202" name="Content Placeholder 2"/>
          <p:cNvSpPr>
            <a:spLocks noGrp="1"/>
          </p:cNvSpPr>
          <p:nvPr>
            <p:ph idx="1"/>
          </p:nvPr>
        </p:nvSpPr>
        <p:spPr/>
        <p:txBody>
          <a:bodyPr/>
          <a:lstStyle/>
          <a:p>
            <a:pPr>
              <a:buFont typeface="Wingdings" charset="0"/>
              <a:buNone/>
            </a:pPr>
            <a:r>
              <a:rPr lang="en-US" sz="1600" b="1">
                <a:latin typeface="Tahoma" charset="0"/>
              </a:rPr>
              <a:t>Surgical Care</a:t>
            </a:r>
          </a:p>
          <a:p>
            <a:pPr lvl="1"/>
            <a:r>
              <a:rPr lang="en-US" sz="1600" b="1">
                <a:latin typeface="Tahoma" charset="0"/>
              </a:rPr>
              <a:t>SEGA require resection if they produce hydrocephalus or significant mass effect. If a gross total resection can be achieved, recurrence is unlikely.  </a:t>
            </a:r>
            <a:endParaRPr lang="en-US" sz="1400" b="1">
              <a:latin typeface="Tahoma" charset="0"/>
            </a:endParaRPr>
          </a:p>
          <a:p>
            <a:pPr lvl="1"/>
            <a:r>
              <a:rPr lang="en-US" sz="1600" b="1">
                <a:latin typeface="Tahoma" charset="0"/>
              </a:rPr>
              <a:t>Focal cortical resection: In most patients with TSC, resection of a cortical tuber is considered palliative rather than curative.</a:t>
            </a:r>
          </a:p>
          <a:p>
            <a:pPr lvl="1"/>
            <a:endParaRPr lang="en-US" sz="1600" b="1">
              <a:latin typeface="Tahoma" charset="0"/>
            </a:endParaRPr>
          </a:p>
          <a:p>
            <a:pPr lvl="1"/>
            <a:r>
              <a:rPr lang="en-US" sz="1600" b="1">
                <a:latin typeface="Tahoma" charset="0"/>
              </a:rPr>
              <a:t>Corpus callosotomy: May be effective in reducing atonic and tonic seizures (ie, drop attacks ).</a:t>
            </a:r>
          </a:p>
          <a:p>
            <a:pPr lvl="1"/>
            <a:endParaRPr lang="en-US" sz="1600" b="1">
              <a:latin typeface="Tahoma" charset="0"/>
            </a:endParaRPr>
          </a:p>
          <a:p>
            <a:pPr lvl="1"/>
            <a:r>
              <a:rPr lang="en-US" sz="1600" b="1">
                <a:latin typeface="Tahoma" charset="0"/>
              </a:rPr>
              <a:t>Vagus nerve stimulation:  At least a 50% reduction in seizure frequency.</a:t>
            </a:r>
          </a:p>
          <a:p>
            <a:pPr lvl="1"/>
            <a:endParaRPr lang="en-US" sz="1600" b="1">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1150938" y="214313"/>
            <a:ext cx="7793037" cy="1157287"/>
          </a:xfrm>
        </p:spPr>
        <p:txBody>
          <a:bodyPr/>
          <a:lstStyle/>
          <a:p>
            <a:pPr eaLnBrk="1" hangingPunct="1"/>
            <a:r>
              <a:rPr lang="en-US" sz="2800" b="1">
                <a:latin typeface="Tahoma" charset="0"/>
              </a:rPr>
              <a:t>            </a:t>
            </a:r>
            <a:r>
              <a:rPr lang="en-US" sz="2400" b="1">
                <a:latin typeface="Tahoma" charset="0"/>
              </a:rPr>
              <a:t>Von Hippel-Lindau (VHL) disease</a:t>
            </a:r>
            <a:br>
              <a:rPr lang="en-US" sz="2400" b="1">
                <a:latin typeface="Tahoma" charset="0"/>
              </a:rPr>
            </a:br>
            <a:r>
              <a:rPr lang="en-US" sz="2400" b="1">
                <a:latin typeface="Tahoma" charset="0"/>
              </a:rPr>
              <a:t>                      (</a:t>
            </a:r>
            <a:r>
              <a:rPr lang="en-US" sz="1800" b="1">
                <a:latin typeface="Tahoma" charset="0"/>
              </a:rPr>
              <a:t>Retino Cerebellar Angiomatosis</a:t>
            </a:r>
            <a:r>
              <a:rPr lang="en-US" sz="2400" b="1">
                <a:latin typeface="Tahoma" charset="0"/>
              </a:rPr>
              <a:t>)</a:t>
            </a:r>
            <a:r>
              <a:rPr lang="en-US" sz="2800" b="1">
                <a:latin typeface="Tahoma" charset="0"/>
              </a:rPr>
              <a:t> </a:t>
            </a:r>
          </a:p>
        </p:txBody>
      </p:sp>
      <p:sp>
        <p:nvSpPr>
          <p:cNvPr id="52226" name="Rectangle 3"/>
          <p:cNvSpPr>
            <a:spLocks noGrp="1" noChangeArrowheads="1"/>
          </p:cNvSpPr>
          <p:nvPr>
            <p:ph type="body" idx="1"/>
          </p:nvPr>
        </p:nvSpPr>
        <p:spPr>
          <a:xfrm>
            <a:off x="1182688" y="2017713"/>
            <a:ext cx="7772400" cy="4459287"/>
          </a:xfrm>
        </p:spPr>
        <p:txBody>
          <a:bodyPr/>
          <a:lstStyle/>
          <a:p>
            <a:pPr eaLnBrk="1" hangingPunct="1"/>
            <a:r>
              <a:rPr lang="en-US" sz="1600" b="1">
                <a:latin typeface="Tahoma" charset="0"/>
              </a:rPr>
              <a:t>VHL is a rare inherited genetic condition involving the abnormal growth of tumors in parts of the body which are particularly rich in blood supply.</a:t>
            </a:r>
          </a:p>
          <a:p>
            <a:pPr eaLnBrk="1" hangingPunct="1"/>
            <a:endParaRPr lang="en-US" sz="1600" b="1">
              <a:latin typeface="Tahoma" charset="0"/>
            </a:endParaRPr>
          </a:p>
          <a:p>
            <a:pPr eaLnBrk="1" hangingPunct="1"/>
            <a:r>
              <a:rPr lang="en-US" sz="1600" b="1">
                <a:latin typeface="Tahoma" charset="0"/>
              </a:rPr>
              <a:t>Genetics- The VHL gene resides on the short arm of chromosome 3. The VHL gene may act as a classic tumor suppressor gene.As originally described by Knudson in his 2-hit theory of carcinogenesis, when an individual inherits a germline mutation that renders one VHL allele inactive, an acquired "second hit" in the other VHL allele in a somatic cell leaves that cell without tumor suppressor activity, leading to a selective growth advantage and an increased risk of malignant progression.</a:t>
            </a:r>
          </a:p>
          <a:p>
            <a:pPr eaLnBrk="1" hangingPunct="1"/>
            <a:endParaRPr lang="en-US" sz="1600" b="1">
              <a:latin typeface="Tahoma" charset="0"/>
            </a:endParaRPr>
          </a:p>
          <a:p>
            <a:pPr eaLnBrk="1" hangingPunct="1"/>
            <a:endParaRPr lang="en-US" b="1">
              <a:latin typeface="Tahoma" charset="0"/>
            </a:endParaRPr>
          </a:p>
          <a:p>
            <a:pPr eaLnBrk="1" hangingPunct="1"/>
            <a:endParaRPr lang="en-US" sz="2800" b="1">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r>
              <a:rPr lang="en-US" sz="2400">
                <a:latin typeface="Tahoma" charset="0"/>
              </a:rPr>
              <a:t>                            V.H.L. DISEASE</a:t>
            </a:r>
          </a:p>
        </p:txBody>
      </p:sp>
      <p:sp>
        <p:nvSpPr>
          <p:cNvPr id="53250" name="Rectangle 3"/>
          <p:cNvSpPr>
            <a:spLocks noGrp="1" noChangeArrowheads="1"/>
          </p:cNvSpPr>
          <p:nvPr>
            <p:ph type="body" idx="1"/>
          </p:nvPr>
        </p:nvSpPr>
        <p:spPr>
          <a:xfrm>
            <a:off x="1219200" y="1828800"/>
            <a:ext cx="7772400" cy="4267200"/>
          </a:xfrm>
        </p:spPr>
        <p:txBody>
          <a:bodyPr/>
          <a:lstStyle/>
          <a:p>
            <a:pPr eaLnBrk="1" hangingPunct="1">
              <a:lnSpc>
                <a:spcPct val="80000"/>
              </a:lnSpc>
            </a:pPr>
            <a:r>
              <a:rPr lang="en-US" sz="1600">
                <a:latin typeface="Tahoma" charset="0"/>
              </a:rPr>
              <a:t>Types-</a:t>
            </a:r>
          </a:p>
          <a:p>
            <a:pPr eaLnBrk="1" hangingPunct="1">
              <a:lnSpc>
                <a:spcPct val="80000"/>
              </a:lnSpc>
              <a:buFont typeface="Wingdings" charset="0"/>
              <a:buNone/>
            </a:pPr>
            <a:r>
              <a:rPr lang="en-US" sz="1600">
                <a:latin typeface="Tahoma" charset="0"/>
              </a:rPr>
              <a:t>                 Type 1 (angiomatosis without pheochromocytoma)</a:t>
            </a:r>
          </a:p>
          <a:p>
            <a:pPr eaLnBrk="1" hangingPunct="1">
              <a:lnSpc>
                <a:spcPct val="80000"/>
              </a:lnSpc>
              <a:buFont typeface="Wingdings" charset="0"/>
              <a:buNone/>
            </a:pPr>
            <a:r>
              <a:rPr lang="en-US" sz="1600">
                <a:latin typeface="Tahoma" charset="0"/>
              </a:rPr>
              <a:t>                 Type 2 (angiomatosis with pheochromocytoma)</a:t>
            </a:r>
          </a:p>
          <a:p>
            <a:pPr eaLnBrk="1" hangingPunct="1">
              <a:lnSpc>
                <a:spcPct val="80000"/>
              </a:lnSpc>
              <a:buFont typeface="Wingdings" charset="0"/>
              <a:buNone/>
            </a:pPr>
            <a:r>
              <a:rPr lang="en-US" sz="1600">
                <a:latin typeface="Tahoma" charset="0"/>
              </a:rPr>
              <a:t>                 Type 2A (low risk of renal cell carcinoma)</a:t>
            </a:r>
          </a:p>
          <a:p>
            <a:pPr eaLnBrk="1" hangingPunct="1">
              <a:lnSpc>
                <a:spcPct val="80000"/>
              </a:lnSpc>
              <a:buFont typeface="Wingdings" charset="0"/>
              <a:buNone/>
            </a:pPr>
            <a:r>
              <a:rPr lang="en-US" sz="1600">
                <a:latin typeface="Tahoma" charset="0"/>
              </a:rPr>
              <a:t>                 Type 2B (high risk of renal cell carcinoma)</a:t>
            </a:r>
          </a:p>
          <a:p>
            <a:pPr eaLnBrk="1" hangingPunct="1">
              <a:lnSpc>
                <a:spcPct val="80000"/>
              </a:lnSpc>
              <a:buFont typeface="Wingdings" charset="0"/>
              <a:buNone/>
            </a:pPr>
            <a:r>
              <a:rPr lang="en-US" sz="1600">
                <a:latin typeface="Tahoma" charset="0"/>
              </a:rPr>
              <a:t>                 Type 2C (only pheochromocytoma and no angiomatosis or RCC )</a:t>
            </a:r>
          </a:p>
          <a:p>
            <a:pPr eaLnBrk="1" hangingPunct="1">
              <a:lnSpc>
                <a:spcPct val="80000"/>
              </a:lnSpc>
              <a:buFont typeface="Wingdings" charset="0"/>
              <a:buNone/>
            </a:pPr>
            <a:endParaRPr lang="en-US" sz="1600">
              <a:latin typeface="Tahoma" charset="0"/>
            </a:endParaRPr>
          </a:p>
          <a:p>
            <a:pPr eaLnBrk="1" hangingPunct="1">
              <a:lnSpc>
                <a:spcPct val="80000"/>
              </a:lnSpc>
            </a:pPr>
            <a:r>
              <a:rPr lang="en-US" sz="1600">
                <a:latin typeface="Tahoma" charset="0"/>
              </a:rPr>
              <a:t> </a:t>
            </a:r>
            <a:r>
              <a:rPr lang="en-US" sz="1600" b="1">
                <a:latin typeface="Tahoma" charset="0"/>
              </a:rPr>
              <a:t>Retinal hemangioblastomas</a:t>
            </a:r>
            <a:r>
              <a:rPr lang="en-US" sz="1600">
                <a:latin typeface="Tahoma" charset="0"/>
              </a:rPr>
              <a:t> (33%)- On ophthalmoscopy, appear as a dilated artery leading from the disc to a peripheral tumor with an engorged vein.   Patients are usually asymptomatic, enlargement or a central location can result in significant visual loss. May predispose patients to retinal detachment, macular edema, and glaucoma.  </a:t>
            </a:r>
          </a:p>
          <a:p>
            <a:pPr eaLnBrk="1" hangingPunct="1">
              <a:lnSpc>
                <a:spcPct val="80000"/>
              </a:lnSpc>
            </a:pPr>
            <a:endParaRPr lang="en-US" sz="1600">
              <a:latin typeface="Tahoma" charset="0"/>
            </a:endParaRPr>
          </a:p>
          <a:p>
            <a:pPr eaLnBrk="1" hangingPunct="1">
              <a:lnSpc>
                <a:spcPct val="80000"/>
              </a:lnSpc>
            </a:pPr>
            <a:r>
              <a:rPr lang="en-US" sz="1600" b="1">
                <a:latin typeface="Tahoma" charset="0"/>
              </a:rPr>
              <a:t>CNS hemangioblastomas</a:t>
            </a:r>
            <a:r>
              <a:rPr lang="en-US" sz="1600">
                <a:latin typeface="Tahoma" charset="0"/>
              </a:rPr>
              <a:t> -  Histologically identical to retinal hemangioblastomas and are almost exclusively infratentorial. The mean age at diagnosis is 25 years. CNS hemangioblastomas are located in the cerebellum, brainstem and spinal cord. They are histologically benign. Hemorrhage into the lesions appears to be relatively unusual.  </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r>
              <a:rPr lang="en-US" sz="2400">
                <a:latin typeface="Tahoma" charset="0"/>
              </a:rPr>
              <a:t>                             V.H.L. DISEASE</a:t>
            </a:r>
          </a:p>
        </p:txBody>
      </p:sp>
      <p:sp>
        <p:nvSpPr>
          <p:cNvPr id="54274" name="Rectangle 3"/>
          <p:cNvSpPr>
            <a:spLocks noGrp="1" noChangeArrowheads="1"/>
          </p:cNvSpPr>
          <p:nvPr>
            <p:ph type="body" idx="1"/>
          </p:nvPr>
        </p:nvSpPr>
        <p:spPr/>
        <p:txBody>
          <a:bodyPr/>
          <a:lstStyle/>
          <a:p>
            <a:pPr>
              <a:lnSpc>
                <a:spcPct val="90000"/>
              </a:lnSpc>
            </a:pPr>
            <a:r>
              <a:rPr lang="en-US" sz="1600" b="1">
                <a:latin typeface="Tahoma" charset="0"/>
              </a:rPr>
              <a:t>Renal involvement-</a:t>
            </a:r>
            <a:r>
              <a:rPr lang="en-US" sz="1600">
                <a:latin typeface="Tahoma" charset="0"/>
              </a:rPr>
              <a:t> 76% of VHL patients demonstrate multiple renal cysts &amp; have a significant predilection to degenerate to clear cell RCC,  is the major cause of  mortality. RCC is the presenting feature in only 10% of patients, but the risk of developing RCC by age 60 years is approximately 70%. Hemangiomas and benign adenomas of the kidney are also found.</a:t>
            </a:r>
          </a:p>
          <a:p>
            <a:pPr>
              <a:lnSpc>
                <a:spcPct val="90000"/>
              </a:lnSpc>
              <a:buFont typeface="Wingdings" charset="0"/>
              <a:buNone/>
            </a:pPr>
            <a:endParaRPr lang="en-US" sz="1600">
              <a:latin typeface="Tahoma" charset="0"/>
            </a:endParaRPr>
          </a:p>
          <a:p>
            <a:pPr>
              <a:lnSpc>
                <a:spcPct val="90000"/>
              </a:lnSpc>
            </a:pPr>
            <a:r>
              <a:rPr lang="en-US" sz="1600" b="1">
                <a:latin typeface="Tahoma" charset="0"/>
              </a:rPr>
              <a:t>Pheochromocytoma</a:t>
            </a:r>
            <a:r>
              <a:rPr lang="en-US" sz="1600">
                <a:latin typeface="Tahoma" charset="0"/>
              </a:rPr>
              <a:t>- The risk of developing such tumors appears to hinge on the precise nature of the mutation responsible, type 1=10%, type 2= 50%.</a:t>
            </a:r>
          </a:p>
          <a:p>
            <a:pPr>
              <a:lnSpc>
                <a:spcPct val="90000"/>
              </a:lnSpc>
              <a:buFont typeface="Wingdings" charset="0"/>
              <a:buNone/>
            </a:pPr>
            <a:endParaRPr lang="en-US" sz="1600">
              <a:latin typeface="Tahoma" charset="0"/>
            </a:endParaRPr>
          </a:p>
          <a:p>
            <a:pPr>
              <a:lnSpc>
                <a:spcPct val="90000"/>
              </a:lnSpc>
            </a:pPr>
            <a:r>
              <a:rPr lang="en-US" sz="1600">
                <a:latin typeface="Tahoma" charset="0"/>
              </a:rPr>
              <a:t>Various </a:t>
            </a:r>
            <a:r>
              <a:rPr lang="en-US" sz="1600" b="1">
                <a:latin typeface="Tahoma" charset="0"/>
              </a:rPr>
              <a:t>other</a:t>
            </a:r>
            <a:r>
              <a:rPr lang="en-US" sz="1600">
                <a:latin typeface="Tahoma" charset="0"/>
              </a:rPr>
              <a:t> lesions are observed, including epididymal cysts, epididymal cystadenomas, and multiple pancreatic cysts. Most pancreatic lesions are asymptomatic and benign, but, occasionally, a malignant islet cell tumor, a functioning islet cell tumor, or a frank pancreatic carcinoma arises in patients with VHL.  </a:t>
            </a:r>
          </a:p>
          <a:p>
            <a:pPr>
              <a:lnSpc>
                <a:spcPct val="90000"/>
              </a:lnSpc>
            </a:pPr>
            <a:r>
              <a:rPr lang="en-US" sz="1600" b="1">
                <a:latin typeface="Tahoma" charset="0"/>
              </a:rPr>
              <a:t>Endolymphatic sac</a:t>
            </a:r>
            <a:r>
              <a:rPr lang="en-US" sz="1600">
                <a:latin typeface="Tahoma" charset="0"/>
              </a:rPr>
              <a:t> tumors have been described as part of the VHL spectrum. Searching for these tumors in at-risk individuals who present with otologic symptoms such as deafness and tinnitus is important.</a:t>
            </a:r>
          </a:p>
          <a:p>
            <a:pPr>
              <a:lnSpc>
                <a:spcPct val="90000"/>
              </a:lnSpc>
            </a:pPr>
            <a:endParaRPr lang="en-US" sz="1600">
              <a:latin typeface="Tahoma" charset="0"/>
            </a:endParaRPr>
          </a:p>
          <a:p>
            <a:pPr>
              <a:lnSpc>
                <a:spcPct val="90000"/>
              </a:lnSpc>
            </a:pPr>
            <a:endParaRPr lang="en-US" sz="16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r>
              <a:rPr lang="en-US" sz="2400">
                <a:latin typeface="Tahoma" charset="0"/>
              </a:rPr>
              <a:t>                           V.H.L. DISEASE</a:t>
            </a:r>
          </a:p>
        </p:txBody>
      </p:sp>
      <p:sp>
        <p:nvSpPr>
          <p:cNvPr id="55298" name="Rectangle 3"/>
          <p:cNvSpPr>
            <a:spLocks noGrp="1" noChangeArrowheads="1"/>
          </p:cNvSpPr>
          <p:nvPr>
            <p:ph type="body" idx="1"/>
          </p:nvPr>
        </p:nvSpPr>
        <p:spPr/>
        <p:txBody>
          <a:bodyPr/>
          <a:lstStyle/>
          <a:p>
            <a:pPr>
              <a:buFont typeface="Wingdings" charset="0"/>
              <a:buNone/>
            </a:pPr>
            <a:r>
              <a:rPr lang="en-US" sz="2800" b="1">
                <a:latin typeface="Tahoma" charset="0"/>
              </a:rPr>
              <a:t>Medical Care</a:t>
            </a:r>
          </a:p>
          <a:p>
            <a:r>
              <a:rPr lang="en-US" sz="1800">
                <a:latin typeface="Tahoma" charset="0"/>
              </a:rPr>
              <a:t>An annual physical examination, with specific attention to possible neurologic manifestations of CNS hemangioblastoma, is suggested.</a:t>
            </a:r>
          </a:p>
          <a:p>
            <a:r>
              <a:rPr lang="en-US" sz="1800">
                <a:latin typeface="Tahoma" charset="0"/>
              </a:rPr>
              <a:t>MRI is the preferred modality because of the preponderance of subtentorial and posterior fossa tumors.</a:t>
            </a:r>
          </a:p>
          <a:p>
            <a:r>
              <a:rPr lang="en-US" sz="1800">
                <a:latin typeface="Tahoma" charset="0"/>
              </a:rPr>
              <a:t>Medical care for patients with VHL is dictated entirely by the specific complications that present. </a:t>
            </a:r>
          </a:p>
          <a:p>
            <a:r>
              <a:rPr lang="en-US" sz="1800">
                <a:latin typeface="Tahoma" charset="0"/>
              </a:rPr>
              <a:t>A substantial minority of patients eventually require renal dialysis.</a:t>
            </a:r>
          </a:p>
          <a:p>
            <a:r>
              <a:rPr lang="en-US" sz="1800">
                <a:latin typeface="Tahoma" charset="0"/>
              </a:rPr>
              <a:t>Annual ophthalmologic examination is recommended because of the risk for retinal hemangioblastomas.</a:t>
            </a:r>
          </a:p>
          <a:p>
            <a:endParaRPr lang="en-US" sz="18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r>
              <a:rPr lang="en-US" sz="2400">
                <a:latin typeface="Tahoma" charset="0"/>
              </a:rPr>
              <a:t>                           V.H.L. DISEASE</a:t>
            </a:r>
          </a:p>
        </p:txBody>
      </p:sp>
      <p:sp>
        <p:nvSpPr>
          <p:cNvPr id="56322" name="Rectangle 3"/>
          <p:cNvSpPr>
            <a:spLocks noGrp="1" noChangeArrowheads="1"/>
          </p:cNvSpPr>
          <p:nvPr>
            <p:ph type="body" idx="1"/>
          </p:nvPr>
        </p:nvSpPr>
        <p:spPr/>
        <p:txBody>
          <a:bodyPr/>
          <a:lstStyle/>
          <a:p>
            <a:pPr>
              <a:lnSpc>
                <a:spcPct val="80000"/>
              </a:lnSpc>
              <a:buFont typeface="Wingdings" charset="0"/>
              <a:buNone/>
            </a:pPr>
            <a:r>
              <a:rPr lang="en-US" sz="2800" b="1">
                <a:latin typeface="Tahoma" charset="0"/>
              </a:rPr>
              <a:t>Surgical Care</a:t>
            </a:r>
          </a:p>
          <a:p>
            <a:pPr>
              <a:lnSpc>
                <a:spcPct val="80000"/>
              </a:lnSpc>
              <a:buFont typeface="Wingdings" charset="0"/>
              <a:buNone/>
            </a:pPr>
            <a:endParaRPr lang="en-US" sz="2800" b="1">
              <a:latin typeface="Tahoma" charset="0"/>
            </a:endParaRPr>
          </a:p>
          <a:p>
            <a:pPr>
              <a:lnSpc>
                <a:spcPct val="80000"/>
              </a:lnSpc>
            </a:pPr>
            <a:r>
              <a:rPr lang="en-US" sz="1800">
                <a:latin typeface="Tahoma" charset="0"/>
              </a:rPr>
              <a:t>CNS hemangioblastomas are typically not malignant; thus, they can be monitored if their size is stable and they are not producing neurologic symptoms or signs. However, if these tumors cause neurologic symptoms, excision is required, GKS may have role.</a:t>
            </a:r>
            <a:endParaRPr lang="en-US" sz="2800">
              <a:latin typeface="Tahoma" charset="0"/>
            </a:endParaRPr>
          </a:p>
          <a:p>
            <a:pPr>
              <a:lnSpc>
                <a:spcPct val="80000"/>
              </a:lnSpc>
            </a:pPr>
            <a:r>
              <a:rPr lang="en-US" sz="1800">
                <a:latin typeface="Tahoma" charset="0"/>
              </a:rPr>
              <a:t>RCC- Partial nephrectomy or radiofrequency ablation is preferred to spare renal function if tumor involvement is not extensive. However, total nephrectomy is often necessary because of extensive tumor involvement. Since multiple primary tumors are common in VHL, bilateral nephrectomies may ultimately be required, necessitating renal dialysis or transplantation.</a:t>
            </a:r>
          </a:p>
          <a:p>
            <a:pPr>
              <a:lnSpc>
                <a:spcPct val="80000"/>
              </a:lnSpc>
            </a:pPr>
            <a:r>
              <a:rPr lang="en-US" sz="1800">
                <a:latin typeface="Tahoma" charset="0"/>
              </a:rPr>
              <a:t>Retinal hemangioblastomas should be monitored by an ophthalmologist. Treatment typically consists of laser treatment or cryotherapy to preserve vision.</a:t>
            </a:r>
          </a:p>
          <a:p>
            <a:pPr>
              <a:lnSpc>
                <a:spcPct val="80000"/>
              </a:lnSpc>
            </a:pPr>
            <a:endParaRPr lang="en-US" sz="18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1150938" y="214313"/>
            <a:ext cx="7793037" cy="1309687"/>
          </a:xfrm>
        </p:spPr>
        <p:txBody>
          <a:bodyPr/>
          <a:lstStyle/>
          <a:p>
            <a:pPr eaLnBrk="1" hangingPunct="1"/>
            <a:r>
              <a:rPr lang="en-US" sz="2400" b="1">
                <a:latin typeface="Tahoma" charset="0"/>
              </a:rPr>
              <a:t>               HISTORICAL PERSPECTIVE</a:t>
            </a:r>
          </a:p>
        </p:txBody>
      </p:sp>
      <p:sp>
        <p:nvSpPr>
          <p:cNvPr id="19458" name="Rectangle 3"/>
          <p:cNvSpPr>
            <a:spLocks noGrp="1" noChangeArrowheads="1"/>
          </p:cNvSpPr>
          <p:nvPr>
            <p:ph type="body" idx="1"/>
          </p:nvPr>
        </p:nvSpPr>
        <p:spPr>
          <a:xfrm>
            <a:off x="533400" y="1981200"/>
            <a:ext cx="8229600" cy="4876800"/>
          </a:xfrm>
        </p:spPr>
        <p:txBody>
          <a:bodyPr/>
          <a:lstStyle/>
          <a:p>
            <a:pPr eaLnBrk="1" hangingPunct="1">
              <a:lnSpc>
                <a:spcPct val="90000"/>
              </a:lnSpc>
            </a:pPr>
            <a:r>
              <a:rPr lang="en-US" sz="2000">
                <a:latin typeface="Tahoma" charset="0"/>
              </a:rPr>
              <a:t>Sporadic description of multiple dermal tumors </a:t>
            </a:r>
            <a:r>
              <a:rPr lang="ja-JP" altLang="en-US" sz="2000">
                <a:latin typeface="Tahoma" charset="0"/>
              </a:rPr>
              <a:t>“</a:t>
            </a:r>
            <a:r>
              <a:rPr lang="en-US" altLang="ja-JP" sz="2000" i="1">
                <a:latin typeface="Tahoma" charset="0"/>
              </a:rPr>
              <a:t>wart man</a:t>
            </a:r>
            <a:r>
              <a:rPr lang="ja-JP" altLang="en-US" sz="2000">
                <a:latin typeface="Tahoma" charset="0"/>
              </a:rPr>
              <a:t>”</a:t>
            </a:r>
            <a:r>
              <a:rPr lang="en-US" altLang="ja-JP" sz="2000">
                <a:latin typeface="Tahoma" charset="0"/>
              </a:rPr>
              <a:t>, and a likely diagnosis of NF1, appeared in 17</a:t>
            </a:r>
            <a:r>
              <a:rPr lang="en-US" altLang="ja-JP" sz="2000" baseline="30000">
                <a:latin typeface="Tahoma" charset="0"/>
              </a:rPr>
              <a:t>th</a:t>
            </a:r>
            <a:r>
              <a:rPr lang="en-US" altLang="ja-JP" sz="2000">
                <a:latin typeface="Tahoma" charset="0"/>
              </a:rPr>
              <a:t> &amp; 18</a:t>
            </a:r>
            <a:r>
              <a:rPr lang="en-US" altLang="ja-JP" sz="2000" baseline="30000">
                <a:latin typeface="Tahoma" charset="0"/>
              </a:rPr>
              <a:t>th</a:t>
            </a:r>
            <a:r>
              <a:rPr lang="en-US" altLang="ja-JP" sz="2000">
                <a:latin typeface="Tahoma" charset="0"/>
              </a:rPr>
              <a:t> centuries (Monstrorum historia 1642).</a:t>
            </a:r>
          </a:p>
          <a:p>
            <a:pPr eaLnBrk="1" hangingPunct="1">
              <a:lnSpc>
                <a:spcPct val="90000"/>
              </a:lnSpc>
            </a:pPr>
            <a:endParaRPr lang="en-US" sz="2000">
              <a:latin typeface="Tahoma" charset="0"/>
            </a:endParaRPr>
          </a:p>
          <a:p>
            <a:pPr eaLnBrk="1" hangingPunct="1">
              <a:lnSpc>
                <a:spcPct val="90000"/>
              </a:lnSpc>
            </a:pPr>
            <a:r>
              <a:rPr lang="en-US" sz="2000">
                <a:latin typeface="Tahoma" charset="0"/>
              </a:rPr>
              <a:t>In 1849, Robert Smith from Dublin medical school reported the clinical and autopsy finding of two cases of NF . </a:t>
            </a:r>
          </a:p>
          <a:p>
            <a:pPr eaLnBrk="1" hangingPunct="1">
              <a:lnSpc>
                <a:spcPct val="90000"/>
              </a:lnSpc>
            </a:pPr>
            <a:endParaRPr lang="en-US" sz="2000">
              <a:latin typeface="Tahoma" charset="0"/>
            </a:endParaRPr>
          </a:p>
          <a:p>
            <a:pPr eaLnBrk="1" hangingPunct="1">
              <a:lnSpc>
                <a:spcPct val="90000"/>
              </a:lnSpc>
            </a:pPr>
            <a:r>
              <a:rPr lang="en-US" sz="2000">
                <a:latin typeface="Tahoma" charset="0"/>
              </a:rPr>
              <a:t>Friedrich Daniel von Recklinghausen, a student of Virchow, in 1882 credited with the first thorough description of NF .  </a:t>
            </a:r>
          </a:p>
          <a:p>
            <a:pPr eaLnBrk="1" hangingPunct="1">
              <a:lnSpc>
                <a:spcPct val="90000"/>
              </a:lnSpc>
            </a:pPr>
            <a:endParaRPr lang="en-US" sz="2000">
              <a:latin typeface="Tahoma" charset="0"/>
            </a:endParaRPr>
          </a:p>
          <a:p>
            <a:pPr eaLnBrk="1" hangingPunct="1">
              <a:lnSpc>
                <a:spcPct val="90000"/>
              </a:lnSpc>
            </a:pPr>
            <a:r>
              <a:rPr lang="en-US" sz="2000">
                <a:latin typeface="Tahoma" charset="0"/>
              </a:rPr>
              <a:t>Marie, Bernard and Chauffard (1896) described the significance of </a:t>
            </a:r>
            <a:r>
              <a:rPr lang="en-US" sz="2000" i="1">
                <a:latin typeface="Tahoma" charset="0"/>
              </a:rPr>
              <a:t>café-au-lait spots. </a:t>
            </a:r>
            <a:r>
              <a:rPr lang="en-US" sz="2000">
                <a:latin typeface="Tahoma" charset="0"/>
              </a:rPr>
              <a:t>Lisch (1937) drew attention of pigmented iris nodules and Crowie (1964) described axillary frecklings.</a:t>
            </a:r>
          </a:p>
          <a:p>
            <a:pPr eaLnBrk="1" hangingPunct="1">
              <a:lnSpc>
                <a:spcPct val="90000"/>
              </a:lnSpc>
            </a:pPr>
            <a:endParaRPr lang="en-US" sz="2000">
              <a:latin typeface="Tahoma" charset="0"/>
            </a:endParaRPr>
          </a:p>
          <a:p>
            <a:pPr eaLnBrk="1" hangingPunct="1">
              <a:lnSpc>
                <a:spcPct val="90000"/>
              </a:lnSpc>
            </a:pPr>
            <a:r>
              <a:rPr lang="en-US" sz="2000">
                <a:latin typeface="Tahoma" charset="0"/>
              </a:rPr>
              <a:t>Term phakomatosis coined by van der Hoeve in 1920.</a:t>
            </a:r>
          </a:p>
          <a:p>
            <a:pPr eaLnBrk="1" hangingPunct="1">
              <a:lnSpc>
                <a:spcPct val="90000"/>
              </a:lnSpc>
            </a:pPr>
            <a:endParaRPr lang="en-US" sz="2000">
              <a:latin typeface="Tahoma" charset="0"/>
            </a:endParaRPr>
          </a:p>
          <a:p>
            <a:pPr eaLnBrk="1" hangingPunct="1">
              <a:lnSpc>
                <a:spcPct val="90000"/>
              </a:lnSpc>
            </a:pPr>
            <a:endParaRPr lang="en-US" sz="2000">
              <a:latin typeface="Tahoma" charset="0"/>
            </a:endParaRPr>
          </a:p>
          <a:p>
            <a:pPr eaLnBrk="1" hangingPunct="1">
              <a:lnSpc>
                <a:spcPct val="90000"/>
              </a:lnSpc>
            </a:pPr>
            <a:endParaRPr lang="en-US" sz="2000">
              <a:latin typeface="Tahoma" charset="0"/>
            </a:endParaRPr>
          </a:p>
          <a:p>
            <a:pPr eaLnBrk="1" hangingPunct="1">
              <a:lnSpc>
                <a:spcPct val="90000"/>
              </a:lnSpc>
            </a:pPr>
            <a:endParaRPr lang="en-US" sz="2000">
              <a:latin typeface="Tahoma" charset="0"/>
            </a:endParaRPr>
          </a:p>
          <a:p>
            <a:pPr eaLnBrk="1" hangingPunct="1">
              <a:lnSpc>
                <a:spcPct val="90000"/>
              </a:lnSpc>
            </a:pPr>
            <a:endParaRPr lang="en-US" sz="2000">
              <a:latin typeface="Tahom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r>
              <a:rPr lang="en-US" sz="2400">
                <a:latin typeface="Tahoma" charset="0"/>
              </a:rPr>
              <a:t>    ATAXIA-TELANGIECTASIA (LOUIS BAR DISEASE)</a:t>
            </a:r>
          </a:p>
        </p:txBody>
      </p:sp>
      <p:sp>
        <p:nvSpPr>
          <p:cNvPr id="57346" name="Rectangle 3"/>
          <p:cNvSpPr>
            <a:spLocks noGrp="1" noChangeArrowheads="1"/>
          </p:cNvSpPr>
          <p:nvPr>
            <p:ph type="body" idx="1"/>
          </p:nvPr>
        </p:nvSpPr>
        <p:spPr/>
        <p:txBody>
          <a:bodyPr/>
          <a:lstStyle/>
          <a:p>
            <a:pPr>
              <a:lnSpc>
                <a:spcPct val="90000"/>
              </a:lnSpc>
            </a:pPr>
            <a:r>
              <a:rPr lang="en-US" sz="1600">
                <a:latin typeface="Tahoma" charset="0"/>
              </a:rPr>
              <a:t>Ataxia-telangiectasia (A-T) is an autosomal recessive, complex, multisystem disorder characterized by progressive neurologic impairment, cerebellar ataxia, variable immunodeficiency with susceptibility to sinopulmonary infections, impaired organ maturation, x-ray hypersensitivity, ocular and cutaneous telangiectasia, and a predisposition to malignancy. </a:t>
            </a:r>
          </a:p>
          <a:p>
            <a:pPr>
              <a:lnSpc>
                <a:spcPct val="90000"/>
              </a:lnSpc>
            </a:pPr>
            <a:endParaRPr lang="en-US" sz="1600">
              <a:latin typeface="Tahoma" charset="0"/>
            </a:endParaRPr>
          </a:p>
          <a:p>
            <a:pPr>
              <a:lnSpc>
                <a:spcPct val="90000"/>
              </a:lnSpc>
            </a:pPr>
            <a:r>
              <a:rPr lang="en-US" sz="1600">
                <a:latin typeface="Tahoma" charset="0"/>
              </a:rPr>
              <a:t>The disease is heterogeneous, both clinically and genetically, as shown by the existence of 4 complementation groups (A, C, D, E). The responsible gene (</a:t>
            </a:r>
            <a:r>
              <a:rPr lang="en-US" sz="1600" i="1">
                <a:latin typeface="Tahoma" charset="0"/>
              </a:rPr>
              <a:t>ATM</a:t>
            </a:r>
            <a:r>
              <a:rPr lang="en-US" sz="1600">
                <a:latin typeface="Tahoma" charset="0"/>
              </a:rPr>
              <a:t> gene) has been mapped to band 11q22-23.</a:t>
            </a:r>
          </a:p>
          <a:p>
            <a:pPr>
              <a:lnSpc>
                <a:spcPct val="90000"/>
              </a:lnSpc>
            </a:pPr>
            <a:endParaRPr lang="en-US" sz="1600">
              <a:latin typeface="Tahoma" charset="0"/>
            </a:endParaRPr>
          </a:p>
          <a:p>
            <a:pPr>
              <a:lnSpc>
                <a:spcPct val="90000"/>
              </a:lnSpc>
            </a:pPr>
            <a:r>
              <a:rPr lang="en-US" sz="1600">
                <a:latin typeface="Tahoma" charset="0"/>
              </a:rPr>
              <a:t>Incidence is about 1 case in 100,000 births.</a:t>
            </a:r>
          </a:p>
          <a:p>
            <a:pPr>
              <a:lnSpc>
                <a:spcPct val="90000"/>
              </a:lnSpc>
            </a:pPr>
            <a:endParaRPr lang="en-US" sz="1600">
              <a:latin typeface="Tahoma" charset="0"/>
            </a:endParaRPr>
          </a:p>
          <a:p>
            <a:pPr>
              <a:lnSpc>
                <a:spcPct val="90000"/>
              </a:lnSpc>
            </a:pPr>
            <a:r>
              <a:rPr lang="en-US" sz="1600">
                <a:latin typeface="Tahoma" charset="0"/>
              </a:rPr>
              <a:t>Death typically occurs in early or middle adolescence, usually from bronchopulmonary infection, less frequently from malignancy.</a:t>
            </a:r>
          </a:p>
          <a:p>
            <a:pPr>
              <a:lnSpc>
                <a:spcPct val="90000"/>
              </a:lnSpc>
            </a:pPr>
            <a:endParaRPr lang="en-US" sz="16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r>
              <a:rPr lang="en-US" sz="2800">
                <a:latin typeface="Tahoma" charset="0"/>
              </a:rPr>
              <a:t>                ATAXIA-TELANGIECTASIA</a:t>
            </a:r>
          </a:p>
        </p:txBody>
      </p:sp>
      <p:sp>
        <p:nvSpPr>
          <p:cNvPr id="58370" name="Rectangle 3"/>
          <p:cNvSpPr>
            <a:spLocks noGrp="1" noChangeArrowheads="1"/>
          </p:cNvSpPr>
          <p:nvPr>
            <p:ph type="body" idx="1"/>
          </p:nvPr>
        </p:nvSpPr>
        <p:spPr/>
        <p:txBody>
          <a:bodyPr/>
          <a:lstStyle/>
          <a:p>
            <a:r>
              <a:rPr lang="en-US" sz="1600">
                <a:solidFill>
                  <a:srgbClr val="000000"/>
                </a:solidFill>
                <a:latin typeface="Arial" charset="0"/>
                <a:cs typeface="Arial" charset="0"/>
              </a:rPr>
              <a:t>The main abnormalities are ocular and cutaneous telangiectasia and neurologic symptoms (mainly ataxia and abnormal eye movements present in virtually all cases) and choreoathetosis (30-90% of patients).</a:t>
            </a:r>
            <a:r>
              <a:rPr lang="en-US" sz="1600">
                <a:latin typeface="Tahoma" charset="0"/>
              </a:rPr>
              <a:t> </a:t>
            </a:r>
          </a:p>
          <a:p>
            <a:endParaRPr lang="en-US" sz="1600">
              <a:latin typeface="Tahoma" charset="0"/>
            </a:endParaRPr>
          </a:p>
          <a:p>
            <a:r>
              <a:rPr lang="en-US" sz="1600">
                <a:latin typeface="Tahoma" charset="0"/>
              </a:rPr>
              <a:t>Laboratory markers- elevated levels of AFP and CEA. Chromosomal abnormalities, especially inversions and translocations involving chromosomes 7 and 14. </a:t>
            </a:r>
          </a:p>
          <a:p>
            <a:endParaRPr lang="en-US" sz="1600">
              <a:latin typeface="Tahoma" charset="0"/>
            </a:endParaRPr>
          </a:p>
          <a:p>
            <a:r>
              <a:rPr lang="en-US" sz="1600">
                <a:latin typeface="Tahoma" charset="0"/>
              </a:rPr>
              <a:t>Increased chromosomal breakage after exposure of cell cultures to ionizing radiation is a diagnostic importance.</a:t>
            </a:r>
          </a:p>
          <a:p>
            <a:endParaRPr lang="en-US" sz="1600">
              <a:latin typeface="Tahoma" charset="0"/>
            </a:endParaRPr>
          </a:p>
          <a:p>
            <a:r>
              <a:rPr lang="en-US" sz="1600">
                <a:latin typeface="Tahoma" charset="0"/>
              </a:rPr>
              <a:t> Protein-truncation testing of the entire ATM complementary DNA (cDNA) reveals as much as 66% of truncating mutations in the group with mutant alleles.</a:t>
            </a:r>
          </a:p>
          <a:p>
            <a:endParaRPr lang="en-US" sz="1600">
              <a:latin typeface="Tahoma" charset="0"/>
            </a:endParaRPr>
          </a:p>
          <a:p>
            <a:endParaRPr lang="en-US" sz="16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r>
              <a:rPr lang="en-US" sz="2800">
                <a:latin typeface="Tahoma" charset="0"/>
              </a:rPr>
              <a:t>                 ATAXIA-TELANGIECTASIA</a:t>
            </a:r>
          </a:p>
        </p:txBody>
      </p:sp>
      <p:sp>
        <p:nvSpPr>
          <p:cNvPr id="59394" name="Rectangle 3"/>
          <p:cNvSpPr>
            <a:spLocks noGrp="1" noChangeArrowheads="1"/>
          </p:cNvSpPr>
          <p:nvPr>
            <p:ph type="body" idx="1"/>
          </p:nvPr>
        </p:nvSpPr>
        <p:spPr/>
        <p:txBody>
          <a:bodyPr/>
          <a:lstStyle/>
          <a:p>
            <a:r>
              <a:rPr lang="en-US" sz="1600">
                <a:latin typeface="Tahoma" charset="0"/>
              </a:rPr>
              <a:t>MRI and sporadically made CT scan often show evidence of nonspecific cerebellar atrophy with widened cerebellar sulci and enlargement of the fourth ventricle.</a:t>
            </a:r>
          </a:p>
          <a:p>
            <a:r>
              <a:rPr lang="en-US" sz="1600">
                <a:latin typeface="Tahoma" charset="0"/>
              </a:rPr>
              <a:t>Radiologic findings of decreased or absent adenoidal tissue in the nasopharynx on lateral skull radiographs are so typical in A-T that they are of value in confirming the diagnosis.</a:t>
            </a:r>
          </a:p>
          <a:p>
            <a:r>
              <a:rPr lang="en-US" sz="1600">
                <a:latin typeface="Tahoma" charset="0"/>
              </a:rPr>
              <a:t>Chest radiographs may show a small or absent thymic shadow, decreased mediastinal lymphoid tissue, and pulmonary changes similar to those seen in cystic fibrosis.</a:t>
            </a:r>
          </a:p>
          <a:p>
            <a:r>
              <a:rPr lang="en-US" sz="1600">
                <a:latin typeface="Tahoma" charset="0"/>
              </a:rPr>
              <a:t>Hypoplastic peripheral lymphoid tissue is such a consistent clinical finding in A-T that the appearance of lymphadenopathy or even easily palpable lymph nodes has been highly suggestive of lymphoma.</a:t>
            </a: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r>
              <a:rPr lang="en-US" sz="3200">
                <a:latin typeface="Tahoma" charset="0"/>
              </a:rPr>
              <a:t>              ATAXIA-TELANGIECTASIA</a:t>
            </a:r>
          </a:p>
        </p:txBody>
      </p:sp>
      <p:sp>
        <p:nvSpPr>
          <p:cNvPr id="60418" name="Rectangle 3"/>
          <p:cNvSpPr>
            <a:spLocks noGrp="1" noChangeArrowheads="1"/>
          </p:cNvSpPr>
          <p:nvPr>
            <p:ph type="body" idx="1"/>
          </p:nvPr>
        </p:nvSpPr>
        <p:spPr/>
        <p:txBody>
          <a:bodyPr/>
          <a:lstStyle/>
          <a:p>
            <a:pPr>
              <a:lnSpc>
                <a:spcPct val="80000"/>
              </a:lnSpc>
            </a:pPr>
            <a:r>
              <a:rPr lang="en-US" sz="1600">
                <a:latin typeface="Tahoma" charset="0"/>
              </a:rPr>
              <a:t>Although no specific treatment is available.</a:t>
            </a:r>
          </a:p>
          <a:p>
            <a:pPr>
              <a:lnSpc>
                <a:spcPct val="80000"/>
              </a:lnSpc>
            </a:pPr>
            <a:r>
              <a:rPr lang="en-US" sz="1600">
                <a:latin typeface="Tahoma" charset="0"/>
              </a:rPr>
              <a:t> Prevention of infections by regular injection of immunoglobulins is considered useful. Fetal thymus implants and stimulants of the immunologic system have given inconclusive results.</a:t>
            </a:r>
          </a:p>
          <a:p>
            <a:pPr>
              <a:lnSpc>
                <a:spcPct val="80000"/>
              </a:lnSpc>
            </a:pPr>
            <a:r>
              <a:rPr lang="en-US" sz="1600">
                <a:latin typeface="Tahoma" charset="0"/>
              </a:rPr>
              <a:t>Treatment of neurologic manifestations is disappointing. Beta-adrenergic blockers may improve fine motor coordination in some cases.</a:t>
            </a:r>
          </a:p>
          <a:p>
            <a:pPr>
              <a:lnSpc>
                <a:spcPct val="80000"/>
              </a:lnSpc>
              <a:buFont typeface="Wingdings" charset="0"/>
              <a:buNone/>
            </a:pPr>
            <a:endParaRPr lang="en-US" sz="1600">
              <a:latin typeface="Tahoma" charset="0"/>
            </a:endParaRPr>
          </a:p>
          <a:p>
            <a:pPr>
              <a:lnSpc>
                <a:spcPct val="80000"/>
              </a:lnSpc>
            </a:pPr>
            <a:r>
              <a:rPr lang="en-US" sz="1600">
                <a:latin typeface="Tahoma" charset="0"/>
              </a:rPr>
              <a:t>Regular surveillance of heterozygotes for cancer should be part of family management. </a:t>
            </a:r>
            <a:r>
              <a:rPr lang="en-US" sz="1600" i="1">
                <a:latin typeface="Tahoma" charset="0"/>
              </a:rPr>
              <a:t>ATM</a:t>
            </a:r>
            <a:r>
              <a:rPr lang="en-US" sz="1600">
                <a:latin typeface="Tahoma" charset="0"/>
              </a:rPr>
              <a:t> heterozygosity was reported to be a risk factor for breast and lung cancers (Olsen, 2001; Swift, 1991; Swift, 1987). </a:t>
            </a:r>
            <a:r>
              <a:rPr lang="en-US" sz="1600" i="1">
                <a:latin typeface="Tahoma" charset="0"/>
              </a:rPr>
              <a:t>ATM</a:t>
            </a:r>
            <a:r>
              <a:rPr lang="en-US" sz="1600">
                <a:latin typeface="Tahoma" charset="0"/>
              </a:rPr>
              <a:t> carriers are also suggested to be more vulnerable at X-radiation, as in many cases breast cancer occurrence was preceded by x-ray exposure (Swift, 1987).</a:t>
            </a:r>
          </a:p>
          <a:p>
            <a:pPr>
              <a:lnSpc>
                <a:spcPct val="80000"/>
              </a:lnSpc>
            </a:pPr>
            <a:r>
              <a:rPr lang="en-US" sz="1600">
                <a:latin typeface="Tahoma" charset="0"/>
              </a:rPr>
              <a:t>Recently, desferrioxamine was shown to increase genomic stability of A-T cells (Shackelford, 2003) and, therefore, may present a promising tool in A-T treatment.</a:t>
            </a:r>
          </a:p>
          <a:p>
            <a:pPr>
              <a:lnSpc>
                <a:spcPct val="80000"/>
              </a:lnSpc>
            </a:pPr>
            <a:r>
              <a:rPr lang="en-US" sz="1600">
                <a:latin typeface="Tahoma" charset="0"/>
              </a:rPr>
              <a:t>Rehabilitation care.</a:t>
            </a: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p:txBody>
          <a:bodyPr/>
          <a:lstStyle/>
          <a:p>
            <a:r>
              <a:rPr lang="en-US" sz="2400">
                <a:latin typeface="Tahoma" charset="0"/>
              </a:rPr>
              <a:t>                STURGE WEBER SYNDROME</a:t>
            </a:r>
            <a:br>
              <a:rPr lang="en-US" sz="2400">
                <a:latin typeface="Tahoma" charset="0"/>
              </a:rPr>
            </a:br>
            <a:r>
              <a:rPr lang="en-US" sz="2400">
                <a:latin typeface="Tahoma" charset="0"/>
              </a:rPr>
              <a:t>            (Encephalotrigeminal Angiomatosis)</a:t>
            </a:r>
          </a:p>
        </p:txBody>
      </p:sp>
      <p:sp>
        <p:nvSpPr>
          <p:cNvPr id="61442" name="Rectangle 3"/>
          <p:cNvSpPr>
            <a:spLocks noGrp="1" noChangeArrowheads="1"/>
          </p:cNvSpPr>
          <p:nvPr>
            <p:ph type="body" idx="1"/>
          </p:nvPr>
        </p:nvSpPr>
        <p:spPr/>
        <p:txBody>
          <a:bodyPr/>
          <a:lstStyle/>
          <a:p>
            <a:r>
              <a:rPr lang="en-US" sz="1600">
                <a:latin typeface="Tahoma" charset="0"/>
              </a:rPr>
              <a:t>It consists of congenital hamartomatous malformations that may affect the eye, skin, and central nervous system at different times. Typically cutaneous angioma occur in the ophthalmic (V1) and maxillary (V2) distributions of the trigeminal nerve. </a:t>
            </a:r>
          </a:p>
          <a:p>
            <a:endParaRPr lang="en-US" sz="1600">
              <a:latin typeface="Tahoma" charset="0"/>
            </a:endParaRPr>
          </a:p>
          <a:p>
            <a:r>
              <a:rPr lang="en-US" sz="1600">
                <a:latin typeface="Tahoma" charset="0"/>
              </a:rPr>
              <a:t>SWS is referred to as complete when both CNS and facial angiomas are present and incomplete when only 1 area is affected without the other. The </a:t>
            </a:r>
            <a:r>
              <a:rPr lang="en-US" sz="1400" b="1" i="1">
                <a:latin typeface="Tahoma" charset="0"/>
              </a:rPr>
              <a:t>Roach Scale</a:t>
            </a:r>
            <a:r>
              <a:rPr lang="en-US" sz="1600">
                <a:latin typeface="Tahoma" charset="0"/>
              </a:rPr>
              <a:t> is used for classification, as follows:</a:t>
            </a:r>
          </a:p>
          <a:p>
            <a:pPr>
              <a:buFont typeface="Wingdings" charset="0"/>
              <a:buNone/>
            </a:pPr>
            <a:r>
              <a:rPr lang="en-US" sz="1600">
                <a:latin typeface="Tahoma" charset="0"/>
              </a:rPr>
              <a:t>             Type I - Both facial &amp; leptomeningeal angiomas(LA); may have glaucoma</a:t>
            </a:r>
          </a:p>
          <a:p>
            <a:pPr>
              <a:buFont typeface="Wingdings" charset="0"/>
              <a:buNone/>
            </a:pPr>
            <a:r>
              <a:rPr lang="en-US" sz="1600">
                <a:latin typeface="Tahoma" charset="0"/>
              </a:rPr>
              <a:t>             Type II - Facial angioma alone (no CNS involvement); may have glaucoma</a:t>
            </a:r>
          </a:p>
          <a:p>
            <a:pPr>
              <a:buFont typeface="Wingdings" charset="0"/>
              <a:buNone/>
            </a:pPr>
            <a:r>
              <a:rPr lang="en-US" sz="1600">
                <a:latin typeface="Tahoma" charset="0"/>
              </a:rPr>
              <a:t>             Type III - Isolated LA; usually no glaucoma</a:t>
            </a:r>
          </a:p>
          <a:p>
            <a:endParaRPr lang="en-US" sz="1600">
              <a:latin typeface="Tahoma" charset="0"/>
            </a:endParaRPr>
          </a:p>
          <a:p>
            <a:endParaRPr lang="en-US" sz="1600">
              <a:latin typeface="Tahoma" charset="0"/>
            </a:endParaRPr>
          </a:p>
          <a:p>
            <a:endParaRPr lang="en-US" sz="18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p:txBody>
          <a:bodyPr/>
          <a:lstStyle/>
          <a:p>
            <a:r>
              <a:rPr lang="en-US" sz="2400">
                <a:latin typeface="Tahoma" charset="0"/>
              </a:rPr>
              <a:t>                  STURGE WEBER SYNDROME</a:t>
            </a:r>
          </a:p>
        </p:txBody>
      </p:sp>
      <p:sp>
        <p:nvSpPr>
          <p:cNvPr id="62466" name="Rectangle 3"/>
          <p:cNvSpPr>
            <a:spLocks noGrp="1" noChangeArrowheads="1"/>
          </p:cNvSpPr>
          <p:nvPr>
            <p:ph type="body" idx="1"/>
          </p:nvPr>
        </p:nvSpPr>
        <p:spPr/>
        <p:txBody>
          <a:bodyPr/>
          <a:lstStyle/>
          <a:p>
            <a:endParaRPr lang="en-US" sz="1600">
              <a:latin typeface="Tahoma" charset="0"/>
            </a:endParaRPr>
          </a:p>
          <a:p>
            <a:r>
              <a:rPr lang="en-US" sz="1600">
                <a:latin typeface="Tahoma" charset="0"/>
              </a:rPr>
              <a:t>Embryonal developmental anomaly resulting from errors in mesodermal and ectodermal development. Unlike other neurocutaneous disorders (phakomatoses), SWS does not have a hereditary tendency.</a:t>
            </a:r>
          </a:p>
          <a:p>
            <a:endParaRPr lang="en-US" sz="1600">
              <a:latin typeface="Tahoma" charset="0"/>
            </a:endParaRPr>
          </a:p>
          <a:p>
            <a:r>
              <a:rPr lang="en-US" sz="1600">
                <a:latin typeface="Tahoma" charset="0"/>
              </a:rPr>
              <a:t>Fibronectin is a molecule that regulate angiogenesis, maintain the blood-brain barrier, blood vessel structure &amp; function, as well as brain tissue responses to seizures. Comi et al reported that, in patients with SWS, decreased expression of fibronectin was noted in the leptomeningeal blood vessels while increased expression was noted in the parenchymal vessels. The leptomeningeal blood vessel circumference was decreased, while blood vessel density was increased in SWS.</a:t>
            </a: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p:txBody>
          <a:bodyPr/>
          <a:lstStyle/>
          <a:p>
            <a:r>
              <a:rPr lang="en-US" sz="2800">
                <a:latin typeface="Tahoma" charset="0"/>
              </a:rPr>
              <a:t>           STURGE WEBER SYNDROME</a:t>
            </a:r>
          </a:p>
        </p:txBody>
      </p:sp>
      <p:sp>
        <p:nvSpPr>
          <p:cNvPr id="63490" name="Rectangle 3"/>
          <p:cNvSpPr>
            <a:spLocks noGrp="1" noChangeArrowheads="1"/>
          </p:cNvSpPr>
          <p:nvPr>
            <p:ph type="body" idx="1"/>
          </p:nvPr>
        </p:nvSpPr>
        <p:spPr/>
        <p:txBody>
          <a:bodyPr/>
          <a:lstStyle/>
          <a:p>
            <a:r>
              <a:rPr lang="en-US" sz="1600">
                <a:latin typeface="Tahoma" charset="0"/>
              </a:rPr>
              <a:t>Clinically present with seizures (72-93%), facial port wine stain (8%), hemiparesis, hemianopia, headache, developmental delay, buphthalmos.</a:t>
            </a:r>
          </a:p>
          <a:p>
            <a:r>
              <a:rPr lang="en-US" sz="1600">
                <a:latin typeface="Tahoma" charset="0"/>
              </a:rPr>
              <a:t>CSF analysis- Elevated protein</a:t>
            </a:r>
          </a:p>
          <a:p>
            <a:r>
              <a:rPr lang="en-US" sz="1600">
                <a:latin typeface="Tahoma" charset="0"/>
              </a:rPr>
              <a:t>Skull x-ray-Tram-track calcifications</a:t>
            </a:r>
          </a:p>
          <a:p>
            <a:r>
              <a:rPr lang="en-US" sz="1600">
                <a:latin typeface="Tahoma" charset="0"/>
              </a:rPr>
              <a:t>Angiography-Lack of superficial cortical veins, Nonfilling dural sinuses</a:t>
            </a:r>
          </a:p>
          <a:p>
            <a:r>
              <a:rPr lang="en-US" sz="1600">
                <a:latin typeface="Tahoma" charset="0"/>
              </a:rPr>
              <a:t>CT scan-Calcifications, tram-track calcifications, Cortical atrophy, Enlarged choroid plexus.</a:t>
            </a:r>
          </a:p>
          <a:p>
            <a:r>
              <a:rPr lang="en-US" sz="1600">
                <a:latin typeface="Tahoma" charset="0"/>
              </a:rPr>
              <a:t>MRI- Gadolinium enhancement of LA, Enlarged choroid plexus, Sinovenous occlusion, Cortical atrophy ,Accelerated myelination.</a:t>
            </a:r>
          </a:p>
          <a:p>
            <a:r>
              <a:rPr lang="en-US" sz="1600">
                <a:latin typeface="Tahoma" charset="0"/>
              </a:rPr>
              <a:t>SPECT- Hyperperfusion (early), Hypoperfusion(late).</a:t>
            </a:r>
          </a:p>
          <a:p>
            <a:r>
              <a:rPr lang="en-US" sz="1600">
                <a:latin typeface="Tahoma" charset="0"/>
              </a:rPr>
              <a:t>PET- Hypometabolism</a:t>
            </a:r>
          </a:p>
          <a:p>
            <a:r>
              <a:rPr lang="en-US" sz="1600">
                <a:latin typeface="Tahoma" charset="0"/>
              </a:rPr>
              <a:t>EEG- Reduced background activity, Polymorphic delta activity, Epileptiform features.</a:t>
            </a:r>
          </a:p>
          <a:p>
            <a:endParaRPr lang="en-US" sz="16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p:txBody>
          <a:bodyPr/>
          <a:lstStyle/>
          <a:p>
            <a:r>
              <a:rPr lang="en-US" sz="2800">
                <a:latin typeface="Tahoma" charset="0"/>
              </a:rPr>
              <a:t>           STURGE WEBER SYNDROME</a:t>
            </a:r>
          </a:p>
        </p:txBody>
      </p:sp>
      <p:sp>
        <p:nvSpPr>
          <p:cNvPr id="64514" name="Rectangle 3"/>
          <p:cNvSpPr>
            <a:spLocks noGrp="1" noChangeArrowheads="1"/>
          </p:cNvSpPr>
          <p:nvPr>
            <p:ph type="body" idx="1"/>
          </p:nvPr>
        </p:nvSpPr>
        <p:spPr/>
        <p:txBody>
          <a:bodyPr/>
          <a:lstStyle/>
          <a:p>
            <a:pPr>
              <a:lnSpc>
                <a:spcPct val="90000"/>
              </a:lnSpc>
              <a:buFont typeface="Wingdings" charset="0"/>
              <a:buNone/>
            </a:pPr>
            <a:r>
              <a:rPr lang="en-US" sz="1800" b="1">
                <a:latin typeface="Tahoma" charset="0"/>
              </a:rPr>
              <a:t>Medical Care</a:t>
            </a:r>
            <a:endParaRPr lang="en-US" sz="1800">
              <a:latin typeface="Tahoma" charset="0"/>
            </a:endParaRPr>
          </a:p>
          <a:p>
            <a:pPr>
              <a:lnSpc>
                <a:spcPct val="90000"/>
              </a:lnSpc>
            </a:pPr>
            <a:r>
              <a:rPr lang="en-US" sz="1800">
                <a:latin typeface="Tahoma" charset="0"/>
              </a:rPr>
              <a:t>Anticonvulsants for seizure control, symptomatic and prophylactic therapy for headache, glaucoma treatment to reduce the IOP, and LASER therapy for PWS.</a:t>
            </a:r>
          </a:p>
          <a:p>
            <a:pPr>
              <a:lnSpc>
                <a:spcPct val="90000"/>
              </a:lnSpc>
            </a:pPr>
            <a:r>
              <a:rPr lang="en-US" sz="1800">
                <a:latin typeface="Tahoma" charset="0"/>
              </a:rPr>
              <a:t>Stroke-like events: Aspirin has been used for headaches and to prevent vascular disease, although it typically is used in patients who have had neurological progression or recurrent vascular events.</a:t>
            </a:r>
          </a:p>
          <a:p>
            <a:pPr>
              <a:lnSpc>
                <a:spcPct val="90000"/>
              </a:lnSpc>
              <a:buFont typeface="Wingdings" charset="0"/>
              <a:buNone/>
            </a:pPr>
            <a:endParaRPr lang="en-US" sz="1800">
              <a:latin typeface="Tahoma" charset="0"/>
            </a:endParaRPr>
          </a:p>
          <a:p>
            <a:pPr>
              <a:lnSpc>
                <a:spcPct val="90000"/>
              </a:lnSpc>
              <a:buFont typeface="Wingdings" charset="0"/>
              <a:buNone/>
            </a:pPr>
            <a:r>
              <a:rPr lang="en-US" sz="1800" b="1">
                <a:latin typeface="Tahoma" charset="0"/>
              </a:rPr>
              <a:t>Surgical Care</a:t>
            </a:r>
          </a:p>
          <a:p>
            <a:pPr>
              <a:lnSpc>
                <a:spcPct val="90000"/>
              </a:lnSpc>
            </a:pPr>
            <a:r>
              <a:rPr lang="en-US" sz="1800">
                <a:latin typeface="Tahoma" charset="0"/>
              </a:rPr>
              <a:t>Surgery is desirable for refractory seizures, glaucoma, and specific problems related to various associated disorders, such as scoliosis.</a:t>
            </a:r>
          </a:p>
          <a:p>
            <a:pPr>
              <a:lnSpc>
                <a:spcPct val="90000"/>
              </a:lnSpc>
              <a:buFont typeface="Wingdings" charset="0"/>
              <a:buNone/>
            </a:pPr>
            <a:endParaRPr lang="en-US" sz="1800">
              <a:latin typeface="Tahoma" charset="0"/>
            </a:endParaRPr>
          </a:p>
          <a:p>
            <a:pPr>
              <a:lnSpc>
                <a:spcPct val="90000"/>
              </a:lnSpc>
              <a:buFont typeface="Wingdings" charset="0"/>
              <a:buNone/>
            </a:pPr>
            <a:r>
              <a:rPr lang="en-US" sz="2800">
                <a:latin typeface="Tahoma" charset="0"/>
              </a:rPr>
              <a:t> </a:t>
            </a: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p:txBody>
          <a:bodyPr/>
          <a:lstStyle/>
          <a:p>
            <a:r>
              <a:rPr lang="en-US" sz="2400">
                <a:latin typeface="Tahoma" charset="0"/>
              </a:rPr>
              <a:t>                        FABRY</a:t>
            </a:r>
            <a:r>
              <a:rPr lang="ja-JP" altLang="en-US" sz="2400">
                <a:latin typeface="Tahoma" charset="0"/>
              </a:rPr>
              <a:t>’</a:t>
            </a:r>
            <a:r>
              <a:rPr lang="en-US" altLang="ja-JP" sz="2400">
                <a:latin typeface="Tahoma" charset="0"/>
              </a:rPr>
              <a:t>S DISEASE</a:t>
            </a:r>
            <a:endParaRPr lang="en-US" sz="2400">
              <a:latin typeface="Tahoma" charset="0"/>
            </a:endParaRPr>
          </a:p>
        </p:txBody>
      </p:sp>
      <p:sp>
        <p:nvSpPr>
          <p:cNvPr id="65538" name="Rectangle 3"/>
          <p:cNvSpPr>
            <a:spLocks noGrp="1" noChangeArrowheads="1"/>
          </p:cNvSpPr>
          <p:nvPr>
            <p:ph type="body" idx="1"/>
          </p:nvPr>
        </p:nvSpPr>
        <p:spPr/>
        <p:txBody>
          <a:bodyPr/>
          <a:lstStyle/>
          <a:p>
            <a:r>
              <a:rPr lang="en-US" sz="1600">
                <a:latin typeface="Tahoma" charset="0"/>
              </a:rPr>
              <a:t>Fabry disease is an X-linked lysosomal storage disease that is caused by deficient activity of lysosomal enzyme a-galactosidase.</a:t>
            </a:r>
          </a:p>
          <a:p>
            <a:r>
              <a:rPr lang="en-US" sz="1600">
                <a:latin typeface="Tahoma" charset="0"/>
              </a:rPr>
              <a:t>The first clinical manifestations of the disease consists of episodes of severe pain in the extremities (acroparesthesias), hypohidrosis, corneal and lenticular changes, and skin lesions (angiokeratoma), develop in childhood.</a:t>
            </a:r>
          </a:p>
          <a:p>
            <a:r>
              <a:rPr lang="en-US" sz="1600">
                <a:latin typeface="Tahoma" charset="0"/>
              </a:rPr>
              <a:t> Renal failure, cardiovascular disease, and stroke are the major causes of morbidity and mortality, occurring in the fourth or fifth decade of life. </a:t>
            </a:r>
          </a:p>
          <a:p>
            <a:r>
              <a:rPr lang="en-US" sz="1600">
                <a:latin typeface="Tahoma" charset="0"/>
              </a:rPr>
              <a:t> a-galactosidase activity may be measured in plasma, serum, and leukocytes. Tissue biopsies and cultured skin fibroblasts may also be used to measure a-Gal A activity. </a:t>
            </a:r>
          </a:p>
          <a:p>
            <a:r>
              <a:rPr lang="en-US" sz="1600">
                <a:latin typeface="Tahoma" charset="0"/>
              </a:rPr>
              <a:t>DNA isolated from blood or biopsy specimens can be used for analysis of the a-Gal A gene sequence to identify the disease-causing mutation</a:t>
            </a:r>
          </a:p>
          <a:p>
            <a:r>
              <a:rPr lang="en-US" sz="1600">
                <a:latin typeface="Tahoma" charset="0"/>
              </a:rPr>
              <a:t>Renal evaluation – RFT, Renal biopsy.</a:t>
            </a:r>
          </a:p>
          <a:p>
            <a:endParaRPr lang="en-US" sz="16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en-US" sz="2400">
                <a:solidFill>
                  <a:srgbClr val="333399"/>
                </a:solidFill>
                <a:latin typeface="Tahoma" charset="0"/>
              </a:rPr>
              <a:t>                             FABRY</a:t>
            </a:r>
            <a:r>
              <a:rPr lang="ja-JP" altLang="en-US" sz="2400">
                <a:solidFill>
                  <a:srgbClr val="333399"/>
                </a:solidFill>
                <a:latin typeface="Tahoma" charset="0"/>
              </a:rPr>
              <a:t>’</a:t>
            </a:r>
            <a:r>
              <a:rPr lang="en-US" altLang="ja-JP" sz="2400">
                <a:solidFill>
                  <a:srgbClr val="333399"/>
                </a:solidFill>
                <a:latin typeface="Tahoma" charset="0"/>
              </a:rPr>
              <a:t>S DISEASE</a:t>
            </a:r>
            <a:endParaRPr lang="en-US">
              <a:latin typeface="Tahoma" charset="0"/>
            </a:endParaRPr>
          </a:p>
        </p:txBody>
      </p:sp>
      <p:sp>
        <p:nvSpPr>
          <p:cNvPr id="66562" name="Content Placeholder 2"/>
          <p:cNvSpPr>
            <a:spLocks noGrp="1"/>
          </p:cNvSpPr>
          <p:nvPr>
            <p:ph idx="1"/>
          </p:nvPr>
        </p:nvSpPr>
        <p:spPr/>
        <p:txBody>
          <a:bodyPr/>
          <a:lstStyle/>
          <a:p>
            <a:r>
              <a:rPr lang="en-US" sz="1600">
                <a:latin typeface="Tahoma" charset="0"/>
              </a:rPr>
              <a:t>CNS evaluation-MRI is used to document evidence of brain ischemic disease. MRA may be indicated to assess cerebral vasculopathy. Peripheral nerves should be periodically assessed using a detailed neurological examination.</a:t>
            </a:r>
          </a:p>
          <a:p>
            <a:r>
              <a:rPr lang="en-US" sz="1600">
                <a:latin typeface="Tahoma" charset="0"/>
              </a:rPr>
              <a:t>Cardiac evaluation-Ventricular hypertrophy and septal thickening demonstrated echocardiography.</a:t>
            </a:r>
          </a:p>
          <a:p>
            <a:r>
              <a:rPr lang="en-US" sz="1600" b="1">
                <a:latin typeface="Tahoma" charset="0"/>
              </a:rPr>
              <a:t>Treatment</a:t>
            </a:r>
            <a:r>
              <a:rPr lang="en-US" sz="1600">
                <a:latin typeface="Tahoma" charset="0"/>
              </a:rPr>
              <a:t> - targeted the</a:t>
            </a:r>
            <a:r>
              <a:rPr lang="en-US" sz="1600">
                <a:solidFill>
                  <a:schemeClr val="bg2"/>
                </a:solidFill>
                <a:latin typeface="Tahoma" charset="0"/>
              </a:rPr>
              <a:t> symptomatic</a:t>
            </a:r>
            <a:r>
              <a:rPr lang="en-US" sz="1600">
                <a:latin typeface="Tahoma" charset="0"/>
              </a:rPr>
              <a:t> effects. However, it is currently being treated at the cellular level through enzyme replacement therapy using Agalsidase alpha (Replagal)  &amp; Fabrazyme. Enzyme replacement therapy is not a cure, and must be infused recurrently for maximum benefit. Phenytoin and carbamazepin usually given for painful polyneuropathy. ERD may require kidney transplant.</a:t>
            </a:r>
          </a:p>
          <a:p>
            <a:endParaRPr lang="en-US" sz="16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en-US" sz="1200" b="1">
                <a:latin typeface="Tahoma" charset="0"/>
              </a:rPr>
              <a:t>                                                                                                                                           HISTORY Contd..</a:t>
            </a:r>
          </a:p>
        </p:txBody>
      </p:sp>
      <p:sp>
        <p:nvSpPr>
          <p:cNvPr id="20482" name="Rectangle 3"/>
          <p:cNvSpPr>
            <a:spLocks noGrp="1" noChangeArrowheads="1"/>
          </p:cNvSpPr>
          <p:nvPr>
            <p:ph type="body" idx="1"/>
          </p:nvPr>
        </p:nvSpPr>
        <p:spPr/>
        <p:txBody>
          <a:bodyPr/>
          <a:lstStyle/>
          <a:p>
            <a:pPr eaLnBrk="1" hangingPunct="1"/>
            <a:r>
              <a:rPr lang="en-US" sz="1800">
                <a:latin typeface="Tahoma" charset="0"/>
              </a:rPr>
              <a:t>Thomson in 1900 described familial basis of the disorder. Preiser and Davenport (1918) described autosomal dominant inheritance of the condition.</a:t>
            </a:r>
          </a:p>
          <a:p>
            <a:pPr eaLnBrk="1" hangingPunct="1"/>
            <a:endParaRPr lang="en-US" sz="1800">
              <a:latin typeface="Tahoma" charset="0"/>
            </a:endParaRPr>
          </a:p>
          <a:p>
            <a:pPr eaLnBrk="1" hangingPunct="1"/>
            <a:r>
              <a:rPr lang="en-US" sz="1800">
                <a:latin typeface="Tahoma" charset="0"/>
              </a:rPr>
              <a:t>Ricardi (1982) followed by Evans (1992) described about NF2 .</a:t>
            </a:r>
          </a:p>
          <a:p>
            <a:pPr eaLnBrk="1" hangingPunct="1"/>
            <a:endParaRPr lang="en-US" sz="1800">
              <a:latin typeface="Tahoma" charset="0"/>
            </a:endParaRPr>
          </a:p>
          <a:p>
            <a:pPr eaLnBrk="1" hangingPunct="1"/>
            <a:r>
              <a:rPr lang="en-US" sz="1800">
                <a:latin typeface="Tahoma" charset="0"/>
              </a:rPr>
              <a:t>Based on the public attention &amp; interest on NF1 from the movie  </a:t>
            </a:r>
            <a:r>
              <a:rPr lang="ja-JP" altLang="en-US" sz="1800">
                <a:latin typeface="Tahoma" charset="0"/>
              </a:rPr>
              <a:t>‘</a:t>
            </a:r>
            <a:r>
              <a:rPr lang="en-US" altLang="ja-JP" sz="1800">
                <a:latin typeface="Tahoma" charset="0"/>
              </a:rPr>
              <a:t>the elephant man</a:t>
            </a:r>
            <a:r>
              <a:rPr lang="ja-JP" altLang="en-US" sz="1800">
                <a:latin typeface="Tahoma" charset="0"/>
              </a:rPr>
              <a:t>’</a:t>
            </a:r>
            <a:r>
              <a:rPr lang="en-US" altLang="ja-JP" sz="1800">
                <a:latin typeface="Tahoma" charset="0"/>
              </a:rPr>
              <a:t> , National Neuro-Fibromatosis Foundation (NNFF) conceptualized and setup.</a:t>
            </a:r>
          </a:p>
          <a:p>
            <a:pPr eaLnBrk="1" hangingPunct="1"/>
            <a:endParaRPr lang="en-US" sz="1800">
              <a:latin typeface="Tahoma" charset="0"/>
            </a:endParaRPr>
          </a:p>
          <a:p>
            <a:pPr eaLnBrk="1" hangingPunct="1"/>
            <a:r>
              <a:rPr lang="en-US" sz="1800">
                <a:latin typeface="Tahoma" charset="0"/>
              </a:rPr>
              <a:t>In 1987, diagnostic criteria were laid down for NF1 &amp; NF2 by National Institutes of Health Consensus development conference</a:t>
            </a:r>
            <a:r>
              <a:rPr lang="en-US" sz="1800" baseline="30000">
                <a:latin typeface="Tahoma" charset="0"/>
              </a:rPr>
              <a:t> </a:t>
            </a:r>
            <a:r>
              <a:rPr lang="en-US" sz="1800">
                <a:latin typeface="Tahoma" charset="0"/>
              </a:rPr>
              <a: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a:xfrm>
            <a:off x="1150938" y="214313"/>
            <a:ext cx="7793037" cy="1157287"/>
          </a:xfrm>
        </p:spPr>
        <p:txBody>
          <a:bodyPr/>
          <a:lstStyle/>
          <a:p>
            <a:pPr eaLnBrk="1" hangingPunct="1"/>
            <a:r>
              <a:rPr lang="en-US" sz="2800">
                <a:latin typeface="Tahoma" charset="0"/>
              </a:rPr>
              <a:t>            OSLER WEBER RANDAU DISEASE</a:t>
            </a:r>
          </a:p>
        </p:txBody>
      </p:sp>
      <p:sp>
        <p:nvSpPr>
          <p:cNvPr id="67586" name="Rectangle 3"/>
          <p:cNvSpPr>
            <a:spLocks noGrp="1" noChangeArrowheads="1"/>
          </p:cNvSpPr>
          <p:nvPr>
            <p:ph type="body" idx="1"/>
          </p:nvPr>
        </p:nvSpPr>
        <p:spPr/>
        <p:txBody>
          <a:bodyPr/>
          <a:lstStyle/>
          <a:p>
            <a:pPr eaLnBrk="1" hangingPunct="1">
              <a:lnSpc>
                <a:spcPct val="80000"/>
              </a:lnSpc>
            </a:pPr>
            <a:r>
              <a:rPr lang="en-US" sz="1600">
                <a:latin typeface="Tahoma" charset="0"/>
              </a:rPr>
              <a:t>Genetically determined disorder that affects blood vessels throughout the body and results in a tendency for bleeding. Autosomal dominant disorder characterized by vascular dysplasia and hemorrhage.</a:t>
            </a:r>
          </a:p>
          <a:p>
            <a:pPr eaLnBrk="1" hangingPunct="1">
              <a:lnSpc>
                <a:spcPct val="80000"/>
              </a:lnSpc>
            </a:pPr>
            <a:endParaRPr lang="en-US" sz="1600">
              <a:latin typeface="Tahoma" charset="0"/>
            </a:endParaRPr>
          </a:p>
          <a:p>
            <a:pPr eaLnBrk="1" hangingPunct="1">
              <a:lnSpc>
                <a:spcPct val="80000"/>
              </a:lnSpc>
            </a:pPr>
            <a:r>
              <a:rPr lang="en-US" sz="1600">
                <a:latin typeface="Tahoma" charset="0"/>
              </a:rPr>
              <a:t>The pathogenesis regarding the heterogeneity of vascular malformations is obscure. A partial explanation of the pathogenesis is with the identification of 2 distinct genes- the endoglin gene and the activin receptorlike kinase type I (ALK-1) gene. </a:t>
            </a:r>
          </a:p>
          <a:p>
            <a:pPr eaLnBrk="1" hangingPunct="1">
              <a:lnSpc>
                <a:spcPct val="80000"/>
              </a:lnSpc>
            </a:pPr>
            <a:endParaRPr lang="en-US" sz="1600">
              <a:latin typeface="Tahoma" charset="0"/>
            </a:endParaRPr>
          </a:p>
          <a:p>
            <a:pPr eaLnBrk="1" hangingPunct="1">
              <a:lnSpc>
                <a:spcPct val="80000"/>
              </a:lnSpc>
            </a:pPr>
            <a:r>
              <a:rPr lang="en-US" sz="1600">
                <a:latin typeface="Tahoma" charset="0"/>
              </a:rPr>
              <a:t>Recurrent epistaxis is the first symptom in 95% of patients. Patients usually have a family history of telangiectasia and recurrent bleeding in other family members.</a:t>
            </a:r>
          </a:p>
          <a:p>
            <a:pPr eaLnBrk="1" hangingPunct="1">
              <a:lnSpc>
                <a:spcPct val="80000"/>
              </a:lnSpc>
            </a:pPr>
            <a:endParaRPr lang="en-US" sz="1600">
              <a:latin typeface="Tahoma" charset="0"/>
            </a:endParaRPr>
          </a:p>
          <a:p>
            <a:pPr eaLnBrk="1" hangingPunct="1">
              <a:lnSpc>
                <a:spcPct val="80000"/>
              </a:lnSpc>
            </a:pPr>
            <a:r>
              <a:rPr lang="en-US" sz="1600">
                <a:latin typeface="Tahoma" charset="0"/>
              </a:rPr>
              <a:t>Risk of GI tract bleeding, Pulmonary AVMs may cause shunting to cause cyanosis, hypoxemia, and secondary polycythemia.</a:t>
            </a:r>
          </a:p>
          <a:p>
            <a:pPr eaLnBrk="1" hangingPunct="1">
              <a:lnSpc>
                <a:spcPct val="80000"/>
              </a:lnSpc>
            </a:pPr>
            <a:endParaRPr lang="en-US" sz="1600">
              <a:latin typeface="Tahoma" charset="0"/>
            </a:endParaRPr>
          </a:p>
          <a:p>
            <a:pPr eaLnBrk="1" hangingPunct="1">
              <a:lnSpc>
                <a:spcPct val="80000"/>
              </a:lnSpc>
            </a:pPr>
            <a:endParaRPr lang="en-US" sz="1600">
              <a:latin typeface="Tahoma" charset="0"/>
            </a:endParaRPr>
          </a:p>
          <a:p>
            <a:pPr eaLnBrk="1" hangingPunct="1">
              <a:lnSpc>
                <a:spcPct val="80000"/>
              </a:lnSpc>
            </a:pPr>
            <a:r>
              <a:rPr lang="en-US" sz="1600">
                <a:latin typeface="Tahoma" charset="0"/>
              </a:rPr>
              <a:t> Untreated patients have a 2% risk of stroke.</a:t>
            </a: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sz="2800">
                <a:solidFill>
                  <a:srgbClr val="333399"/>
                </a:solidFill>
                <a:latin typeface="Tahoma" charset="0"/>
              </a:rPr>
              <a:t>             OSLER WEBER RANDAU DISEASE</a:t>
            </a:r>
            <a:endParaRPr lang="en-US">
              <a:latin typeface="Tahoma" charset="0"/>
            </a:endParaRPr>
          </a:p>
        </p:txBody>
      </p:sp>
      <p:sp>
        <p:nvSpPr>
          <p:cNvPr id="68610" name="Content Placeholder 2"/>
          <p:cNvSpPr>
            <a:spLocks noGrp="1"/>
          </p:cNvSpPr>
          <p:nvPr>
            <p:ph idx="1"/>
          </p:nvPr>
        </p:nvSpPr>
        <p:spPr/>
        <p:txBody>
          <a:bodyPr/>
          <a:lstStyle/>
          <a:p>
            <a:r>
              <a:rPr lang="en-US" sz="1600" b="1">
                <a:latin typeface="Tahoma" charset="0"/>
              </a:rPr>
              <a:t>Blood: Iron-deficiency anemia and thrombocytopenia are present</a:t>
            </a:r>
          </a:p>
          <a:p>
            <a:r>
              <a:rPr lang="en-US" sz="1600" b="1">
                <a:latin typeface="Tahoma" charset="0"/>
              </a:rPr>
              <a:t>Urine: To R/O  hematuria.</a:t>
            </a:r>
          </a:p>
          <a:p>
            <a:r>
              <a:rPr lang="en-US" sz="1600" b="1">
                <a:latin typeface="Tahoma" charset="0"/>
              </a:rPr>
              <a:t>Stool: Evaluate the presence of blood in the stool.</a:t>
            </a:r>
          </a:p>
          <a:p>
            <a:r>
              <a:rPr lang="en-US" sz="1600" b="1">
                <a:latin typeface="Tahoma" charset="0"/>
              </a:rPr>
              <a:t>Chest radiography may show a peripheral noncalcified coin lesion attached by vascular strands to the hilus.</a:t>
            </a:r>
          </a:p>
          <a:p>
            <a:r>
              <a:rPr lang="en-US" sz="1600" b="1">
                <a:latin typeface="Tahoma" charset="0"/>
              </a:rPr>
              <a:t>CT scanning may be used to delineate AVMs of the lung or head.</a:t>
            </a:r>
          </a:p>
          <a:p>
            <a:r>
              <a:rPr lang="en-US" sz="1600" b="1">
                <a:latin typeface="Tahoma" charset="0"/>
              </a:rPr>
              <a:t>MRI helps to delineate the extent of pulmonary and CNS AVMs.</a:t>
            </a:r>
          </a:p>
          <a:p>
            <a:r>
              <a:rPr lang="en-US" sz="1600" b="1">
                <a:latin typeface="Tahoma" charset="0"/>
              </a:rPr>
              <a:t>Angiography is used when surgery is contemplated.</a:t>
            </a:r>
          </a:p>
          <a:p>
            <a:endParaRPr lang="en-US" sz="1600" b="1">
              <a:latin typeface="Tahoma" charset="0"/>
            </a:endParaRPr>
          </a:p>
          <a:p>
            <a:endParaRPr lang="en-US" sz="1600" b="1">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en-US" sz="2800">
                <a:solidFill>
                  <a:srgbClr val="333399"/>
                </a:solidFill>
                <a:latin typeface="Tahoma" charset="0"/>
              </a:rPr>
              <a:t>            OSLER WEBER RANDAU DISEASE</a:t>
            </a:r>
            <a:endParaRPr lang="en-US">
              <a:latin typeface="Tahoma" charset="0"/>
            </a:endParaRPr>
          </a:p>
        </p:txBody>
      </p:sp>
      <p:sp>
        <p:nvSpPr>
          <p:cNvPr id="69634" name="Content Placeholder 2"/>
          <p:cNvSpPr>
            <a:spLocks noGrp="1"/>
          </p:cNvSpPr>
          <p:nvPr>
            <p:ph idx="1"/>
          </p:nvPr>
        </p:nvSpPr>
        <p:spPr/>
        <p:txBody>
          <a:bodyPr/>
          <a:lstStyle/>
          <a:p>
            <a:r>
              <a:rPr lang="en-US" sz="1600" b="1">
                <a:latin typeface="Tahoma" charset="0"/>
              </a:rPr>
              <a:t>Individual skin lesions may be obliterated with cautery or LASER surgery.</a:t>
            </a:r>
          </a:p>
          <a:p>
            <a:endParaRPr lang="en-US" sz="1600" b="1">
              <a:latin typeface="Tahoma" charset="0"/>
            </a:endParaRPr>
          </a:p>
          <a:p>
            <a:r>
              <a:rPr lang="en-US" sz="1600" b="1">
                <a:latin typeface="Tahoma" charset="0"/>
              </a:rPr>
              <a:t>Recurrent epistaxis is treated surgically with nasal septum skin transplants by using skin , taken from the lower trunk. </a:t>
            </a:r>
          </a:p>
          <a:p>
            <a:endParaRPr lang="en-US" sz="1600" b="1">
              <a:latin typeface="Tahoma" charset="0"/>
            </a:endParaRPr>
          </a:p>
          <a:p>
            <a:r>
              <a:rPr lang="en-US" sz="1600" b="1">
                <a:latin typeface="Tahoma" charset="0"/>
              </a:rPr>
              <a:t>Severe cases may respond to estrogen therapy.</a:t>
            </a:r>
          </a:p>
          <a:p>
            <a:endParaRPr lang="en-US" sz="1600" b="1">
              <a:latin typeface="Tahoma" charset="0"/>
            </a:endParaRPr>
          </a:p>
          <a:p>
            <a:r>
              <a:rPr lang="en-US" sz="1600" b="1">
                <a:latin typeface="Tahoma" charset="0"/>
              </a:rPr>
              <a:t>Pulmonary hemorrhage may be controlled by using silicone balloon tamponade or other means</a:t>
            </a:r>
            <a:r>
              <a:rPr lang="en-US" sz="1600">
                <a:latin typeface="Tahoma" charset="0"/>
              </a:rPr>
              <a:t>.</a:t>
            </a:r>
          </a:p>
          <a:p>
            <a:endParaRPr lang="en-US" sz="16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title"/>
          </p:nvPr>
        </p:nvSpPr>
        <p:spPr/>
        <p:txBody>
          <a:bodyPr/>
          <a:lstStyle/>
          <a:p>
            <a:r>
              <a:rPr lang="en-US">
                <a:latin typeface="Tahoma" charset="0"/>
              </a:rPr>
              <a:t>            </a:t>
            </a:r>
            <a:r>
              <a:rPr lang="en-US" sz="3200">
                <a:latin typeface="Tahoma" charset="0"/>
              </a:rPr>
              <a:t>AIIMS EXPERIENCE</a:t>
            </a:r>
          </a:p>
        </p:txBody>
      </p:sp>
      <p:sp>
        <p:nvSpPr>
          <p:cNvPr id="70658" name="Rectangle 3"/>
          <p:cNvSpPr>
            <a:spLocks noGrp="1" noChangeArrowheads="1"/>
          </p:cNvSpPr>
          <p:nvPr>
            <p:ph type="body" idx="1"/>
          </p:nvPr>
        </p:nvSpPr>
        <p:spPr/>
        <p:txBody>
          <a:bodyPr/>
          <a:lstStyle/>
          <a:p>
            <a:r>
              <a:rPr lang="en-US" sz="1800">
                <a:latin typeface="Tahoma" charset="0"/>
              </a:rPr>
              <a:t>Manish Singh Sharma et al in their retrospective study of 30 patients with NF 2 having 54 VS, who underwent GKS, analyzed the effect of GKS on tumor control and hearing preservation. Neurological deficit as 8</a:t>
            </a:r>
            <a:r>
              <a:rPr lang="en-US" sz="1800" baseline="30000">
                <a:latin typeface="Tahoma" charset="0"/>
              </a:rPr>
              <a:t>th</a:t>
            </a:r>
            <a:r>
              <a:rPr lang="en-US" sz="1800">
                <a:latin typeface="Tahoma" charset="0"/>
              </a:rPr>
              <a:t> nerve involvement in 52/54, 7</a:t>
            </a:r>
            <a:r>
              <a:rPr lang="en-US" sz="1800" baseline="30000">
                <a:latin typeface="Tahoma" charset="0"/>
              </a:rPr>
              <a:t>th</a:t>
            </a:r>
            <a:r>
              <a:rPr lang="en-US" sz="1800">
                <a:latin typeface="Tahoma" charset="0"/>
              </a:rPr>
              <a:t> nerve in 22/54, cerebellar signs in 15/54, 5</a:t>
            </a:r>
            <a:r>
              <a:rPr lang="en-US" sz="1800" baseline="30000">
                <a:latin typeface="Tahoma" charset="0"/>
              </a:rPr>
              <a:t>th</a:t>
            </a:r>
            <a:r>
              <a:rPr lang="en-US" sz="1800">
                <a:latin typeface="Tahoma" charset="0"/>
              </a:rPr>
              <a:t> nerve involved in 14/54 and 9</a:t>
            </a:r>
            <a:r>
              <a:rPr lang="en-US" sz="1800" baseline="30000">
                <a:latin typeface="Tahoma" charset="0"/>
              </a:rPr>
              <a:t>th</a:t>
            </a:r>
            <a:r>
              <a:rPr lang="en-US" sz="1800">
                <a:latin typeface="Tahoma" charset="0"/>
              </a:rPr>
              <a:t> 10</a:t>
            </a:r>
            <a:r>
              <a:rPr lang="en-US" sz="1800" baseline="30000">
                <a:latin typeface="Tahoma" charset="0"/>
              </a:rPr>
              <a:t>th</a:t>
            </a:r>
            <a:r>
              <a:rPr lang="en-US" sz="1800">
                <a:latin typeface="Tahoma" charset="0"/>
              </a:rPr>
              <a:t> 11</a:t>
            </a:r>
            <a:r>
              <a:rPr lang="en-US" sz="1800" baseline="30000">
                <a:latin typeface="Tahoma" charset="0"/>
              </a:rPr>
              <a:t>th</a:t>
            </a:r>
            <a:r>
              <a:rPr lang="en-US" sz="1800">
                <a:latin typeface="Tahoma" charset="0"/>
              </a:rPr>
              <a:t> involved in 5/54 nos. One patient with mild hearing loss (26-40 dB) and one with moderate hearing loss (41-55 dB) had deteriorated to severe hearing loss in post GKS period. Mean tumor size was 3.7 cc and marginal dose 12 Gy. They concluded that GKS for VS in NF2 patients provide satisfactory tumor control (87.5% at 27 months FU) and hearing preservation (66.7%).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r>
              <a:rPr lang="en-US" sz="2400">
                <a:latin typeface="Tahoma" charset="0"/>
              </a:rPr>
              <a:t>                         </a:t>
            </a:r>
            <a:r>
              <a:rPr lang="en-US" sz="3600">
                <a:latin typeface="Tahoma" charset="0"/>
              </a:rPr>
              <a:t>CONCLUSION</a:t>
            </a:r>
          </a:p>
        </p:txBody>
      </p:sp>
      <p:sp>
        <p:nvSpPr>
          <p:cNvPr id="71682" name="Content Placeholder 2"/>
          <p:cNvSpPr>
            <a:spLocks noGrp="1"/>
          </p:cNvSpPr>
          <p:nvPr>
            <p:ph idx="1"/>
          </p:nvPr>
        </p:nvSpPr>
        <p:spPr/>
        <p:txBody>
          <a:bodyPr/>
          <a:lstStyle/>
          <a:p>
            <a:r>
              <a:rPr lang="en-US" sz="1600" b="1">
                <a:latin typeface="Tahoma" charset="0"/>
              </a:rPr>
              <a:t>Neurofibromatosis 1 , 2 and other neurocutaneous syndromes are diseases with numerous sequelae of which the neurosurgeon must be aware.</a:t>
            </a:r>
          </a:p>
          <a:p>
            <a:endParaRPr lang="en-US" sz="1600" b="1">
              <a:latin typeface="Tahoma" charset="0"/>
            </a:endParaRPr>
          </a:p>
          <a:p>
            <a:r>
              <a:rPr lang="en-US" sz="1600" b="1">
                <a:latin typeface="Tahoma" charset="0"/>
              </a:rPr>
              <a:t> Many of the associated conditions require neurosurgical and other modes of intervention. </a:t>
            </a:r>
          </a:p>
          <a:p>
            <a:endParaRPr lang="en-US" sz="1600" b="1">
              <a:latin typeface="Tahoma" charset="0"/>
            </a:endParaRPr>
          </a:p>
          <a:p>
            <a:r>
              <a:rPr lang="en-US" sz="1600" b="1">
                <a:latin typeface="Tahoma" charset="0"/>
              </a:rPr>
              <a:t>Evaluations of multiple systems and multiple family members is best accomplished by a multidisciplinary group. Diagnosis and treatment should be designed for the affected patient and his family members in a way to avoid fragmentation of medical care.</a:t>
            </a:r>
          </a:p>
          <a:p>
            <a:endParaRPr lang="en-US" sz="1600" b="1">
              <a:latin typeface="Tahoma" charset="0"/>
            </a:endParaRPr>
          </a:p>
          <a:p>
            <a:endParaRPr lang="en-US" sz="1600" b="1">
              <a:latin typeface="Tahoma" charset="0"/>
            </a:endParaRPr>
          </a:p>
          <a:p>
            <a:r>
              <a:rPr lang="en-US" sz="1600" b="1">
                <a:latin typeface="Tahoma" charset="0"/>
              </a:rPr>
              <a:t>Genetic basis of understanding the disease processes giving the hope for these types of diseases to be cured by genetic therapy</a:t>
            </a:r>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a:xfrm flipH="1" flipV="1">
            <a:off x="2057400" y="533400"/>
            <a:ext cx="5105400" cy="914400"/>
          </a:xfrm>
        </p:spPr>
        <p:txBody>
          <a:bodyPr/>
          <a:lstStyle/>
          <a:p>
            <a:pPr eaLnBrk="1" hangingPunct="1"/>
            <a:r>
              <a:rPr lang="en-US" sz="4000">
                <a:latin typeface="Tahoma" charset="0"/>
              </a:rPr>
              <a:t/>
            </a:r>
            <a:br>
              <a:rPr lang="en-US" sz="4000">
                <a:latin typeface="Tahoma" charset="0"/>
              </a:rPr>
            </a:br>
            <a:endParaRPr lang="en-US" sz="4000">
              <a:latin typeface="Tahoma" charset="0"/>
            </a:endParaRPr>
          </a:p>
        </p:txBody>
      </p:sp>
      <p:sp>
        <p:nvSpPr>
          <p:cNvPr id="72706" name="Rectangle 3"/>
          <p:cNvSpPr>
            <a:spLocks noGrp="1" noChangeArrowheads="1"/>
          </p:cNvSpPr>
          <p:nvPr>
            <p:ph type="body" idx="1"/>
          </p:nvPr>
        </p:nvSpPr>
        <p:spPr>
          <a:xfrm>
            <a:off x="1143000" y="762000"/>
            <a:ext cx="7772400" cy="4913313"/>
          </a:xfrm>
        </p:spPr>
        <p:txBody>
          <a:bodyPr/>
          <a:lstStyle/>
          <a:p>
            <a:pPr marL="1371600" lvl="2" indent="-457200" eaLnBrk="1" hangingPunct="1">
              <a:lnSpc>
                <a:spcPct val="80000"/>
              </a:lnSpc>
              <a:buFont typeface="Wingdings" charset="0"/>
              <a:buNone/>
            </a:pPr>
            <a:r>
              <a:rPr lang="en-US" sz="1800" b="1">
                <a:latin typeface="Tahoma" charset="0"/>
              </a:rPr>
              <a:t>                  </a:t>
            </a:r>
            <a:r>
              <a:rPr lang="en-US" b="1">
                <a:latin typeface="Tahoma" charset="0"/>
              </a:rPr>
              <a:t>REFERENCES</a:t>
            </a:r>
          </a:p>
          <a:p>
            <a:pPr marL="1371600" lvl="2" indent="-457200" eaLnBrk="1" hangingPunct="1">
              <a:lnSpc>
                <a:spcPct val="80000"/>
              </a:lnSpc>
              <a:buFont typeface="Wingdings" charset="0"/>
              <a:buNone/>
            </a:pPr>
            <a:endParaRPr lang="en-US" sz="1600" b="1">
              <a:latin typeface="Tahoma" charset="0"/>
            </a:endParaRPr>
          </a:p>
          <a:p>
            <a:pPr marL="1371600" lvl="2" indent="-457200" eaLnBrk="1" hangingPunct="1">
              <a:lnSpc>
                <a:spcPct val="80000"/>
              </a:lnSpc>
              <a:buFont typeface="Wingdings" charset="0"/>
              <a:buNone/>
            </a:pPr>
            <a:endParaRPr lang="en-US" sz="1600" b="1">
              <a:latin typeface="Tahoma" charset="0"/>
            </a:endParaRPr>
          </a:p>
          <a:p>
            <a:pPr marL="1371600" lvl="2" indent="-457200" eaLnBrk="1" hangingPunct="1">
              <a:lnSpc>
                <a:spcPct val="80000"/>
              </a:lnSpc>
              <a:buFont typeface="Wingdings" charset="0"/>
              <a:buNone/>
            </a:pPr>
            <a:endParaRPr lang="en-US" sz="1200" b="1">
              <a:latin typeface="Tahoma" charset="0"/>
            </a:endParaRPr>
          </a:p>
          <a:p>
            <a:pPr marL="1371600" lvl="2" indent="-457200" eaLnBrk="1" hangingPunct="1">
              <a:lnSpc>
                <a:spcPct val="80000"/>
              </a:lnSpc>
              <a:buFont typeface="Wingdings" charset="0"/>
              <a:buNone/>
            </a:pPr>
            <a:endParaRPr lang="en-US" sz="1200" b="1">
              <a:latin typeface="Tahoma" charset="0"/>
            </a:endParaRPr>
          </a:p>
          <a:p>
            <a:pPr marL="1371600" lvl="2" indent="-457200" eaLnBrk="1" hangingPunct="1">
              <a:lnSpc>
                <a:spcPct val="80000"/>
              </a:lnSpc>
              <a:buFont typeface="Wingdings" charset="0"/>
              <a:buNone/>
            </a:pPr>
            <a:endParaRPr lang="en-US" sz="1200" b="1">
              <a:latin typeface="Tahoma" charset="0"/>
            </a:endParaRPr>
          </a:p>
          <a:p>
            <a:pPr marL="1371600" lvl="2" indent="-457200" eaLnBrk="1" hangingPunct="1">
              <a:lnSpc>
                <a:spcPct val="80000"/>
              </a:lnSpc>
              <a:buFont typeface="Tahoma" charset="0"/>
              <a:buAutoNum type="arabicPeriod"/>
            </a:pPr>
            <a:r>
              <a:rPr lang="en-US" sz="1600">
                <a:latin typeface="Tahoma" charset="0"/>
              </a:rPr>
              <a:t>Riccardi VM. Neurofibromatosis: Phenotype, natural history and pathogenesis. 2</a:t>
            </a:r>
            <a:r>
              <a:rPr lang="en-US" sz="1600" baseline="30000">
                <a:latin typeface="Tahoma" charset="0"/>
              </a:rPr>
              <a:t>nd</a:t>
            </a:r>
            <a:r>
              <a:rPr lang="en-US" sz="1600">
                <a:latin typeface="Tahoma" charset="0"/>
              </a:rPr>
              <a:t> ed. Baltimore: Johns Hopkins University Press, 1992.</a:t>
            </a:r>
          </a:p>
          <a:p>
            <a:pPr marL="1371600" lvl="2" indent="-457200" eaLnBrk="1" hangingPunct="1">
              <a:lnSpc>
                <a:spcPct val="80000"/>
              </a:lnSpc>
              <a:buFont typeface="Tahoma" charset="0"/>
              <a:buAutoNum type="arabicPeriod"/>
            </a:pPr>
            <a:r>
              <a:rPr lang="en-US" sz="1600">
                <a:latin typeface="Tahoma" charset="0"/>
              </a:rPr>
              <a:t>Marchuk DA, Sauline AM, Tavakkol R. et al. c DNA cloning of the type 1 neurofibromatosis gene: complete sequence of the NF1 gene product. Genomics, 1991.</a:t>
            </a:r>
          </a:p>
          <a:p>
            <a:pPr marL="1371600" lvl="2" indent="-457200" eaLnBrk="1" hangingPunct="1">
              <a:lnSpc>
                <a:spcPct val="80000"/>
              </a:lnSpc>
              <a:buFont typeface="Tahoma" charset="0"/>
              <a:buAutoNum type="arabicPeriod"/>
            </a:pPr>
            <a:r>
              <a:rPr lang="en-US" sz="1600">
                <a:latin typeface="Tahoma" charset="0"/>
              </a:rPr>
              <a:t> John H. Sampson, Robert L. Martuza. Neurofibromatosis and other Phakomatoses. Neurosurgery, 2</a:t>
            </a:r>
            <a:r>
              <a:rPr lang="en-US" sz="1600" baseline="30000">
                <a:latin typeface="Tahoma" charset="0"/>
              </a:rPr>
              <a:t>nd</a:t>
            </a:r>
            <a:r>
              <a:rPr lang="en-US" sz="1600">
                <a:latin typeface="Tahoma" charset="0"/>
              </a:rPr>
              <a:t> edition (vol 1): 673-685.</a:t>
            </a:r>
          </a:p>
          <a:p>
            <a:pPr marL="1371600" lvl="2" indent="-457200" eaLnBrk="1" hangingPunct="1">
              <a:lnSpc>
                <a:spcPct val="80000"/>
              </a:lnSpc>
              <a:buFont typeface="Tahoma" charset="0"/>
              <a:buAutoNum type="arabicPeriod"/>
            </a:pPr>
            <a:r>
              <a:rPr lang="en-US" sz="1600">
                <a:latin typeface="Tahoma" charset="0"/>
              </a:rPr>
              <a:t> Kathryn north: Neurofibromatosis type 1 in childhood,1997: 1-6.</a:t>
            </a:r>
          </a:p>
          <a:p>
            <a:pPr marL="1371600" lvl="2" indent="-457200" eaLnBrk="1" hangingPunct="1">
              <a:lnSpc>
                <a:spcPct val="80000"/>
              </a:lnSpc>
              <a:buFont typeface="Tahoma" charset="0"/>
              <a:buAutoNum type="arabicPeriod"/>
            </a:pPr>
            <a:r>
              <a:rPr lang="en-US" sz="1600">
                <a:latin typeface="Tahoma" charset="0"/>
              </a:rPr>
              <a:t> Riccardi VM.Neurofibromatosis: Phenotype, natural history &amp; pathogenesis. 2</a:t>
            </a:r>
            <a:r>
              <a:rPr lang="en-US" sz="1600" baseline="30000">
                <a:latin typeface="Tahoma" charset="0"/>
              </a:rPr>
              <a:t>nd</a:t>
            </a:r>
            <a:r>
              <a:rPr lang="en-US" sz="1600">
                <a:latin typeface="Tahoma" charset="0"/>
              </a:rPr>
              <a:t> ed. John Hopkins univ press.1992.</a:t>
            </a:r>
          </a:p>
          <a:p>
            <a:pPr marL="1371600" lvl="2" indent="-457200" eaLnBrk="1" hangingPunct="1">
              <a:lnSpc>
                <a:spcPct val="80000"/>
              </a:lnSpc>
              <a:buFont typeface="Tahoma" charset="0"/>
              <a:buAutoNum type="arabicPeriod"/>
            </a:pPr>
            <a:r>
              <a:rPr lang="en-US" sz="1600">
                <a:latin typeface="Tahoma" charset="0"/>
              </a:rPr>
              <a:t> Beth A Pletcher, MD, Associate Professor, Co-Director of The Neurofibromatosis Center of New Jersey, Department of Pediatrics, University of Medicine and Dentistry of New Jersey. emedicine.</a:t>
            </a:r>
          </a:p>
          <a:p>
            <a:pPr marL="1371600" lvl="2" indent="-457200" eaLnBrk="1" hangingPunct="1">
              <a:lnSpc>
                <a:spcPct val="80000"/>
              </a:lnSpc>
              <a:buFont typeface="Tahoma" charset="0"/>
              <a:buAutoNum type="arabicPeriod"/>
            </a:pPr>
            <a:r>
              <a:rPr lang="en-US" sz="1600">
                <a:latin typeface="Tahoma" charset="0"/>
              </a:rPr>
              <a:t>  David Neal Franz, MD, Professor, Departments of Pediatrics and Neurology, University of Cincinnati College of Medicine; Director, Tuberous Sclerosis Clinic, Cincinnati Children's Hospital Medical Center. Emedicine. </a:t>
            </a:r>
          </a:p>
          <a:p>
            <a:pPr>
              <a:buFont typeface="Wingdings" charset="0"/>
              <a:buNone/>
            </a:pPr>
            <a:r>
              <a:rPr lang="en-US" sz="1600">
                <a:latin typeface="Tahoma" charset="0"/>
              </a:rPr>
              <a:t> </a:t>
            </a:r>
          </a:p>
          <a:p>
            <a:pPr marL="1371600" lvl="2" indent="-457200" eaLnBrk="1" hangingPunct="1">
              <a:lnSpc>
                <a:spcPct val="80000"/>
              </a:lnSpc>
              <a:buFont typeface="Tahoma" charset="0"/>
              <a:buNone/>
            </a:pPr>
            <a:endParaRPr lang="en-US" sz="1600">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p:nvPr>
        </p:nvSpPr>
        <p:spPr/>
        <p:txBody>
          <a:bodyPr/>
          <a:lstStyle/>
          <a:p>
            <a:pPr eaLnBrk="1" hangingPunct="1"/>
            <a:r>
              <a:rPr lang="en-US">
                <a:latin typeface="Tahoma" charset="0"/>
              </a:rPr>
              <a:t>          </a:t>
            </a:r>
            <a:endParaRPr lang="en-US" b="1" i="1">
              <a:latin typeface="Tahoma" charset="0"/>
            </a:endParaRPr>
          </a:p>
        </p:txBody>
      </p:sp>
      <p:sp>
        <p:nvSpPr>
          <p:cNvPr id="73730" name="Rectangle 3"/>
          <p:cNvSpPr>
            <a:spLocks noGrp="1" noChangeArrowheads="1"/>
          </p:cNvSpPr>
          <p:nvPr>
            <p:ph type="body" idx="1"/>
          </p:nvPr>
        </p:nvSpPr>
        <p:spPr/>
        <p:txBody>
          <a:bodyPr/>
          <a:lstStyle/>
          <a:p>
            <a:pPr eaLnBrk="1" hangingPunct="1">
              <a:buFont typeface="Wingdings" charset="0"/>
              <a:buNone/>
            </a:pPr>
            <a:r>
              <a:rPr lang="en-US" sz="5400" i="1">
                <a:latin typeface="Tahoma" charset="0"/>
              </a:rPr>
              <a:t>     </a:t>
            </a:r>
          </a:p>
          <a:p>
            <a:pPr eaLnBrk="1" hangingPunct="1">
              <a:buFont typeface="Wingdings" charset="0"/>
              <a:buNone/>
            </a:pPr>
            <a:r>
              <a:rPr lang="en-US" sz="6600" i="1">
                <a:latin typeface="Tahoma" charset="0"/>
              </a:rPr>
              <a:t>  </a:t>
            </a:r>
            <a:r>
              <a:rPr lang="en-US" sz="8000" i="1">
                <a:latin typeface="Tahoma" charset="0"/>
              </a:rPr>
              <a:t>THANK  YOU</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idx="4294967295"/>
          </p:nvPr>
        </p:nvSpPr>
        <p:spPr>
          <a:xfrm>
            <a:off x="228600" y="0"/>
            <a:ext cx="8915400" cy="1066800"/>
          </a:xfrm>
        </p:spPr>
        <p:txBody>
          <a:bodyPr/>
          <a:lstStyle/>
          <a:p>
            <a:pPr eaLnBrk="1" hangingPunct="1"/>
            <a:r>
              <a:rPr lang="en-US" sz="2400" b="1">
                <a:latin typeface="Tahoma" charset="0"/>
              </a:rPr>
              <a:t>          </a:t>
            </a:r>
            <a:r>
              <a:rPr lang="en-US" sz="2000" b="1">
                <a:latin typeface="Tahoma" charset="0"/>
              </a:rPr>
              <a:t>GENETIC AND CLINICAL FEATURES OF PHAKOMATOSIS</a:t>
            </a:r>
          </a:p>
        </p:txBody>
      </p:sp>
      <p:graphicFrame>
        <p:nvGraphicFramePr>
          <p:cNvPr id="8228" name="Group 36"/>
          <p:cNvGraphicFramePr>
            <a:graphicFrameLocks noGrp="1"/>
          </p:cNvGraphicFramePr>
          <p:nvPr>
            <p:ph/>
          </p:nvPr>
        </p:nvGraphicFramePr>
        <p:xfrm>
          <a:off x="838200" y="1447800"/>
          <a:ext cx="8116888" cy="5354688"/>
        </p:xfrm>
        <a:graphic>
          <a:graphicData uri="http://schemas.openxmlformats.org/drawingml/2006/table">
            <a:tbl>
              <a:tblPr/>
              <a:tblGrid>
                <a:gridCol w="1828800"/>
                <a:gridCol w="1447800"/>
                <a:gridCol w="2667000"/>
                <a:gridCol w="2173288"/>
              </a:tblGrid>
              <a:tr h="45717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 DISORDER</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GENETICS</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NEUROLOGICAL FEATURE</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GENERAL FEATURES</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2392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Neurofibromatosis-1</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Autosomal dominant (17q)</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Spinal NF, pelxiform NF,</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Optic glioma, cerebral and posterior fossa glioma, macrocephaly, hydrocephalus, scoliosis, cranial and vertebral dysplasia, learning disorders and seizures.</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Skin neurofibromas, café au lait spots, intertriginous freckles, iris hamartoma, pheochromocytoma, hemihypertrophy, neurofibrosarcoma.</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165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Neurofibromatosis-2</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endParaRPr kumimoji="0" lang="en-US" sz="1400" b="0" i="0" u="none" strike="noStrike" cap="none" normalizeH="0" baseline="0">
                        <a:ln>
                          <a:noFill/>
                        </a:ln>
                        <a:solidFill>
                          <a:schemeClr val="tx1"/>
                        </a:solidFill>
                        <a:effectLst/>
                        <a:latin typeface="Tahoma" charset="0"/>
                        <a:ea typeface="ＭＳ Ｐゴシック" charset="0"/>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Autosomal dominant (22q)</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endParaRPr kumimoji="0" lang="en-US" sz="1400" b="0" i="0" u="none" strike="noStrike" cap="none" normalizeH="0" baseline="0">
                        <a:ln>
                          <a:noFill/>
                        </a:ln>
                        <a:solidFill>
                          <a:schemeClr val="tx1"/>
                        </a:solidFill>
                        <a:effectLst/>
                        <a:latin typeface="Tahoma" charset="0"/>
                        <a:ea typeface="ＭＳ Ｐゴシック"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Bilateral acoustic schwannoma, meningioma, spinal schwannoma, ependymoma ,astrocytoma</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Posterior subcapsular cataract.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706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Tuberous sclerosis cpmplex</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Autosomal dominant(9q,11q,12q,14)</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Subependymal nodules &amp; giant cell astrocytoma, cortical tubers, seizures, mental retardation.</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Ash-leaf spot, shagreen patches, adenoma sebaceum, subungual fibromas, tooth pitting, cardiac rhabdomyoma.</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48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Von Hippel-Lindau disease</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Autosomal dominant (3p)</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endParaRPr kumimoji="0" lang="en-US" sz="1400" b="0" i="0" u="none" strike="noStrike" cap="none" normalizeH="0" baseline="0">
                        <a:ln>
                          <a:noFill/>
                        </a:ln>
                        <a:solidFill>
                          <a:schemeClr val="tx1"/>
                        </a:solidFill>
                        <a:effectLst/>
                        <a:latin typeface="Tahoma" charset="0"/>
                        <a:ea typeface="ＭＳ Ｐゴシック"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Hemangioblastoma of the cerebellum,spinal cord or brain stem.</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Retinal hemangioblastoma, renal cyst/carcinoma, pheochromocytoma</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1150938" y="214313"/>
            <a:ext cx="7793037" cy="1081087"/>
          </a:xfrm>
        </p:spPr>
        <p:txBody>
          <a:bodyPr/>
          <a:lstStyle/>
          <a:p>
            <a:pPr eaLnBrk="1" hangingPunct="1"/>
            <a:r>
              <a:rPr lang="en-US" sz="2000" b="1">
                <a:latin typeface="Tahoma" charset="0"/>
              </a:rPr>
              <a:t>      GENETIC AND CLINICAL FEATURES OF PHAKOMATOSIS</a:t>
            </a:r>
          </a:p>
        </p:txBody>
      </p:sp>
      <p:graphicFrame>
        <p:nvGraphicFramePr>
          <p:cNvPr id="9259" name="Group 43"/>
          <p:cNvGraphicFramePr>
            <a:graphicFrameLocks noGrp="1"/>
          </p:cNvGraphicFramePr>
          <p:nvPr>
            <p:ph type="body" idx="1"/>
          </p:nvPr>
        </p:nvGraphicFramePr>
        <p:xfrm>
          <a:off x="1182688" y="1752600"/>
          <a:ext cx="7772400" cy="5002428"/>
        </p:xfrm>
        <a:graphic>
          <a:graphicData uri="http://schemas.openxmlformats.org/drawingml/2006/table">
            <a:tbl>
              <a:tblPr/>
              <a:tblGrid>
                <a:gridCol w="1751012"/>
                <a:gridCol w="1385888"/>
                <a:gridCol w="2554287"/>
                <a:gridCol w="2081213"/>
              </a:tblGrid>
              <a:tr h="115809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Ataxia-telangiectasia</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Autosomal dominant (11q)</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endParaRPr kumimoji="0" lang="en-US" sz="1400" b="0" i="0" u="none" strike="noStrike" cap="none" normalizeH="0" baseline="0">
                        <a:ln>
                          <a:noFill/>
                        </a:ln>
                        <a:solidFill>
                          <a:schemeClr val="tx1"/>
                        </a:solidFill>
                        <a:effectLst/>
                        <a:latin typeface="Tahoma" charset="0"/>
                        <a:ea typeface="ＭＳ Ｐゴシック"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Ataxia, dysarthria, choreo-athetosis, polyneuropathy, cebellar &amp; spinal degeneration, intellectual impairment</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Telangiectasia, leukemia, lymphoma, Ca breast, radiation hypersensitivity, immunodeficiency</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111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Sturge-Weber syndrome</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Somatic mutation</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Parieto-occipetal angioma , seizures</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Hemangioma of retina, facial angioma</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793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Klippel-Trenaunay-Weber syndrome</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Somatic mutation</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Spinal angioma.</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Dermatomal hemangioma.</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952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Rendu-Osler-Weber syndrome</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Autosomal dominant</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CNS angioma and hemorrhage</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Epistaxis, gastric hemorrhage.</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12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Wyburn-Mason syndrome</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Uncertain</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AVM of midbrain, mental changes.</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Facial nevi</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42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Fabry</a:t>
                      </a:r>
                      <a:r>
                        <a:rPr kumimoji="0" lang="ja-JP" altLang="en-US" sz="1400" b="0" i="0" u="none" strike="noStrike" cap="none" normalizeH="0" baseline="0">
                          <a:ln>
                            <a:noFill/>
                          </a:ln>
                          <a:solidFill>
                            <a:schemeClr val="tx1"/>
                          </a:solidFill>
                          <a:effectLst/>
                          <a:latin typeface="Tahoma" charset="0"/>
                          <a:ea typeface="ＭＳ Ｐゴシック" charset="0"/>
                        </a:rPr>
                        <a:t>’</a:t>
                      </a:r>
                      <a:r>
                        <a:rPr kumimoji="0" lang="en-US" sz="1400" b="0" i="0" u="none" strike="noStrike" cap="none" normalizeH="0" baseline="0">
                          <a:ln>
                            <a:noFill/>
                          </a:ln>
                          <a:solidFill>
                            <a:schemeClr val="tx1"/>
                          </a:solidFill>
                          <a:effectLst/>
                          <a:latin typeface="Tahoma" charset="0"/>
                          <a:ea typeface="ＭＳ Ｐゴシック" charset="0"/>
                        </a:rPr>
                        <a:t>s disease </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X-linked recessive</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Painful polyneuropathy, stroke.</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0"/>
                        <a:buNone/>
                        <a:tabLst/>
                      </a:pPr>
                      <a:r>
                        <a:rPr kumimoji="0" lang="en-US" sz="1400" b="0" i="0" u="none" strike="noStrike" cap="none" normalizeH="0" baseline="0">
                          <a:ln>
                            <a:noFill/>
                          </a:ln>
                          <a:solidFill>
                            <a:schemeClr val="tx1"/>
                          </a:solidFill>
                          <a:effectLst/>
                          <a:latin typeface="Tahoma" charset="0"/>
                          <a:ea typeface="ＭＳ Ｐゴシック" charset="0"/>
                        </a:rPr>
                        <a:t>Telangiectasia of leg &amp; abdomen, renal failure, hypertension, MI. </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sz="2800">
                <a:latin typeface="Tahoma" charset="0"/>
              </a:rPr>
              <a:t>           GENETIC PATHOGENESIS</a:t>
            </a:r>
          </a:p>
        </p:txBody>
      </p:sp>
      <p:sp>
        <p:nvSpPr>
          <p:cNvPr id="23554" name="Rectangle 3"/>
          <p:cNvSpPr>
            <a:spLocks noGrp="1" noChangeArrowheads="1"/>
          </p:cNvSpPr>
          <p:nvPr>
            <p:ph type="body" idx="1"/>
          </p:nvPr>
        </p:nvSpPr>
        <p:spPr/>
        <p:txBody>
          <a:bodyPr/>
          <a:lstStyle/>
          <a:p>
            <a:pPr eaLnBrk="1" hangingPunct="1">
              <a:buFont typeface="Wingdings" charset="0"/>
              <a:buNone/>
            </a:pPr>
            <a:r>
              <a:rPr lang="en-US" sz="1800" b="1" u="sng">
                <a:latin typeface="Tahoma" charset="0"/>
              </a:rPr>
              <a:t>NF1</a:t>
            </a:r>
            <a:r>
              <a:rPr lang="en-US" sz="1800">
                <a:latin typeface="Tahoma" charset="0"/>
              </a:rPr>
              <a:t>: </a:t>
            </a:r>
          </a:p>
          <a:p>
            <a:pPr eaLnBrk="1" hangingPunct="1"/>
            <a:r>
              <a:rPr lang="en-US" sz="1800">
                <a:latin typeface="Tahoma" charset="0"/>
              </a:rPr>
              <a:t> Neurofibromatosis-1 gene is inherited in autosomal dominant pattern with high penetrance but variable and unpredictable expression. </a:t>
            </a:r>
          </a:p>
          <a:p>
            <a:pPr eaLnBrk="1" hangingPunct="1"/>
            <a:r>
              <a:rPr lang="en-US" sz="1800">
                <a:latin typeface="Tahoma" charset="0"/>
              </a:rPr>
              <a:t>Prevalence – 1:4000 live births, 50% with +ve family history.</a:t>
            </a:r>
          </a:p>
          <a:p>
            <a:pPr eaLnBrk="1" hangingPunct="1"/>
            <a:r>
              <a:rPr lang="en-US" sz="1800">
                <a:latin typeface="Tahoma" charset="0"/>
              </a:rPr>
              <a:t>Gene responsible is located in pericentric region of chromosome 17(long arm).</a:t>
            </a:r>
          </a:p>
          <a:p>
            <a:pPr eaLnBrk="1" hangingPunct="1"/>
            <a:r>
              <a:rPr lang="en-US" sz="1800">
                <a:latin typeface="Tahoma" charset="0"/>
              </a:rPr>
              <a:t>NF1 gene is a tumor-suppressor gene. Neurofibromin, a NF1 gene product, interact with </a:t>
            </a:r>
            <a:r>
              <a:rPr lang="en-US" sz="1800" i="1">
                <a:latin typeface="Tahoma" charset="0"/>
              </a:rPr>
              <a:t>ras</a:t>
            </a:r>
            <a:r>
              <a:rPr lang="en-US" sz="1800">
                <a:latin typeface="Tahoma" charset="0"/>
              </a:rPr>
              <a:t> p21 oncogene to produce an inactive state and limits cell growth. A mutated neurofibromin molecule could not control cell growth thereby resulting in accelerated cell proliferation.</a:t>
            </a:r>
          </a:p>
          <a:p>
            <a:pPr eaLnBrk="1" hangingPunct="1"/>
            <a:endParaRPr lang="en-US" sz="1800">
              <a:latin typeface="Tahoma" charset="0"/>
            </a:endParaRPr>
          </a:p>
          <a:p>
            <a:pPr eaLnBrk="1" hangingPunct="1"/>
            <a:endParaRPr lang="en-US" sz="1800" b="1" u="sng">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1150938" y="762000"/>
            <a:ext cx="7793037" cy="914400"/>
          </a:xfrm>
        </p:spPr>
        <p:txBody>
          <a:bodyPr/>
          <a:lstStyle/>
          <a:p>
            <a:pPr eaLnBrk="1" hangingPunct="1"/>
            <a:r>
              <a:rPr lang="en-US" sz="2800">
                <a:latin typeface="Tahoma" charset="0"/>
              </a:rPr>
              <a:t>               </a:t>
            </a:r>
            <a:r>
              <a:rPr lang="en-US" sz="2400">
                <a:latin typeface="Tahoma" charset="0"/>
              </a:rPr>
              <a:t>GENETIC PATHOGENESIS</a:t>
            </a:r>
          </a:p>
        </p:txBody>
      </p:sp>
      <p:sp>
        <p:nvSpPr>
          <p:cNvPr id="24578" name="Rectangle 3"/>
          <p:cNvSpPr>
            <a:spLocks noGrp="1" noChangeArrowheads="1"/>
          </p:cNvSpPr>
          <p:nvPr>
            <p:ph type="body" idx="1"/>
          </p:nvPr>
        </p:nvSpPr>
        <p:spPr/>
        <p:txBody>
          <a:bodyPr/>
          <a:lstStyle/>
          <a:p>
            <a:pPr eaLnBrk="1" hangingPunct="1">
              <a:buFont typeface="Wingdings" charset="0"/>
              <a:buNone/>
            </a:pPr>
            <a:r>
              <a:rPr lang="en-US" sz="2000" b="1" u="sng">
                <a:latin typeface="Tahoma" charset="0"/>
              </a:rPr>
              <a:t>NF2</a:t>
            </a:r>
            <a:r>
              <a:rPr lang="en-US" sz="2000" b="1">
                <a:latin typeface="Tahoma" charset="0"/>
              </a:rPr>
              <a:t>:</a:t>
            </a:r>
          </a:p>
          <a:p>
            <a:pPr eaLnBrk="1" hangingPunct="1"/>
            <a:r>
              <a:rPr lang="en-US" sz="2000">
                <a:latin typeface="Tahoma" charset="0"/>
              </a:rPr>
              <a:t>Inherited in autosomal dominant pattern</a:t>
            </a:r>
          </a:p>
          <a:p>
            <a:pPr eaLnBrk="1" hangingPunct="1"/>
            <a:r>
              <a:rPr lang="en-US" sz="2000">
                <a:latin typeface="Tahoma" charset="0"/>
              </a:rPr>
              <a:t> Incidence of the disease is about 1 in 40,000. 50% are inherited &amp; rest due to de novo mutations.</a:t>
            </a:r>
          </a:p>
          <a:p>
            <a:pPr eaLnBrk="1" hangingPunct="1"/>
            <a:r>
              <a:rPr lang="en-US" sz="2000">
                <a:latin typeface="Tahoma" charset="0"/>
              </a:rPr>
              <a:t>Defect in the gene that normally gives rise to a product called Merlin or Schwannomin, located on chromosome 22 band q11-13.1 which have  tumor-suppressive function. The mutated NF II gene is presumed to result in either a failure to synthesize Merlin or the production of a defective peptide that lacks the normal tumor-suppressive effect.</a:t>
            </a:r>
          </a:p>
          <a:p>
            <a:pPr eaLnBrk="1" hangingPunct="1">
              <a:buFont typeface="Wingdings" charset="0"/>
              <a:buNone/>
            </a:pPr>
            <a:r>
              <a:rPr lang="en-US" sz="2000">
                <a:latin typeface="Tahoma" charset="0"/>
              </a:rPr>
              <a:t> </a:t>
            </a:r>
            <a:endParaRPr lang="en-US" sz="2000" b="1">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5660</TotalTime>
  <Words>5075</Words>
  <Application>Microsoft Macintosh PowerPoint</Application>
  <PresentationFormat>On-screen Show (4:3)</PresentationFormat>
  <Paragraphs>433</Paragraphs>
  <Slides>56</Slides>
  <Notes>1</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Blends</vt:lpstr>
      <vt:lpstr>   DIAGNOSIS AND MANAGEMENT ISSUES IN NF 1 &amp; NF 2  AND OTHER GENETIC BRAIN TUMORS</vt:lpstr>
      <vt:lpstr>                         INTRODUCTION</vt:lpstr>
      <vt:lpstr>                                     Introduction contd..</vt:lpstr>
      <vt:lpstr>               HISTORICAL PERSPECTIVE</vt:lpstr>
      <vt:lpstr>                                                                                                                                           HISTORY Contd..</vt:lpstr>
      <vt:lpstr>          GENETIC AND CLINICAL FEATURES OF PHAKOMATOSIS</vt:lpstr>
      <vt:lpstr>      GENETIC AND CLINICAL FEATURES OF PHAKOMATOSIS</vt:lpstr>
      <vt:lpstr>           GENETIC PATHOGENESIS</vt:lpstr>
      <vt:lpstr>               GENETIC PATHOGENESIS</vt:lpstr>
      <vt:lpstr>            GENETIC PATHOGENESIS</vt:lpstr>
      <vt:lpstr>     CRITERIA FOR DIAGNOSIS OF NEUROFIBROMATOSIS       SOURCE- Neurofibromatosis, conference statement. National Institutes of Health Consensus Development Conference</vt:lpstr>
      <vt:lpstr>          NEUROFIBROMATOSIS TYPE 1</vt:lpstr>
      <vt:lpstr>                 LAB. EVALUATION FOR NF1</vt:lpstr>
      <vt:lpstr>             IMAGING EVALUATION IN NF 1</vt:lpstr>
      <vt:lpstr>           OTHER EVALUATION METHOD IN NF 1</vt:lpstr>
      <vt:lpstr>     CRITERIA FOR DIAGNOSIS OF NEUROFIBROMATOSIS  SOURCE- Neurofibromatosis, conference statement. National Institutes of Health Consensus Development Conference</vt:lpstr>
      <vt:lpstr>          NEUROFIBROMATOSIS TYPE 2</vt:lpstr>
      <vt:lpstr>                  EVALUATION IN NF 2</vt:lpstr>
      <vt:lpstr>                     EVALUATION IN NF 2</vt:lpstr>
      <vt:lpstr>                     MANAGEMENT ISSUES                          NEUROFIBROMATOSIS TYPE 1 </vt:lpstr>
      <vt:lpstr>                  MANAGEMENT ISSUES                       NEUROFIBROMATOSIS TYPE 1 </vt:lpstr>
      <vt:lpstr>                     MANAGEMENT ISSUES                          NEUROFIBROMATOSIS TYPE 1 </vt:lpstr>
      <vt:lpstr>                    MANAGEMENT ISSUES                          NEUROFIBROMATOSIS TYPE 2</vt:lpstr>
      <vt:lpstr>                      MANAGEMENT ISSUES                          NEUROFIBROMATOSIS TYPE 2</vt:lpstr>
      <vt:lpstr>                       MANAGEMENT ISSUES                              FOLLOW UP</vt:lpstr>
      <vt:lpstr>                        MANAGEMENT ISSUES                              FOLLOW UP</vt:lpstr>
      <vt:lpstr>                      MANAGEMENT ISSUES                             PROGNOSIS</vt:lpstr>
      <vt:lpstr>                       MANAGEMENT ISSUES                                 MEDICAL/ LEGAL PITFALLS </vt:lpstr>
      <vt:lpstr>          TUBEROUS SCLEROSIS COMPLEX              (Bourneville’s Disease)</vt:lpstr>
      <vt:lpstr>           TUBEROUS SCLEROSIS COMPLEX  Diagnostic Criteria Committee of the National Tuberous Sclerosis Association (USA) </vt:lpstr>
      <vt:lpstr>              TUBEROUS SCLEROSIS COMPLEX</vt:lpstr>
      <vt:lpstr>            TUBEROUS SCLEROSIS COMPLEX                         DIAGNOSIS</vt:lpstr>
      <vt:lpstr>            TUBEROUS SCLEROSIS COMPLEX                          MANAGEMENT</vt:lpstr>
      <vt:lpstr>           TUBEROUS SCLEROSIS COMPLEX                          MANAGEMENT</vt:lpstr>
      <vt:lpstr>            Von Hippel-Lindau (VHL) disease                       (Retino Cerebellar Angiomatosis) </vt:lpstr>
      <vt:lpstr>                            V.H.L. DISEASE</vt:lpstr>
      <vt:lpstr>                             V.H.L. DISEASE</vt:lpstr>
      <vt:lpstr>                           V.H.L. DISEASE</vt:lpstr>
      <vt:lpstr>                           V.H.L. DISEASE</vt:lpstr>
      <vt:lpstr>    ATAXIA-TELANGIECTASIA (LOUIS BAR DISEASE)</vt:lpstr>
      <vt:lpstr>                ATAXIA-TELANGIECTASIA</vt:lpstr>
      <vt:lpstr>                 ATAXIA-TELANGIECTASIA</vt:lpstr>
      <vt:lpstr>              ATAXIA-TELANGIECTASIA</vt:lpstr>
      <vt:lpstr>                STURGE WEBER SYNDROME             (Encephalotrigeminal Angiomatosis)</vt:lpstr>
      <vt:lpstr>                  STURGE WEBER SYNDROME</vt:lpstr>
      <vt:lpstr>           STURGE WEBER SYNDROME</vt:lpstr>
      <vt:lpstr>           STURGE WEBER SYNDROME</vt:lpstr>
      <vt:lpstr>                        FABRY’S DISEASE</vt:lpstr>
      <vt:lpstr>                             FABRY’S DISEASE</vt:lpstr>
      <vt:lpstr>            OSLER WEBER RANDAU DISEASE</vt:lpstr>
      <vt:lpstr>             OSLER WEBER RANDAU DISEASE</vt:lpstr>
      <vt:lpstr>            OSLER WEBER RANDAU DISEASE</vt:lpstr>
      <vt:lpstr>            AIIMS EXPERIENCE</vt:lpstr>
      <vt:lpstr>                         CONCLUSION</vt:lpstr>
      <vt:lpstr> </vt:lpstr>
      <vt:lpst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Diagnosis and management issues in NF 1 and NF2 and other genetic brain tumors</dc:title>
  <dc:creator>Bramhayya</dc:creator>
  <cp:lastModifiedBy>MacPro 2</cp:lastModifiedBy>
  <cp:revision>212</cp:revision>
  <dcterms:created xsi:type="dcterms:W3CDTF">2008-09-22T06:38:58Z</dcterms:created>
  <dcterms:modified xsi:type="dcterms:W3CDTF">2013-12-24T07:03:08Z</dcterms:modified>
</cp:coreProperties>
</file>